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5143500" cx="9144000"/>
  <p:notesSz cx="6858000" cy="9144000"/>
  <p:embeddedFontLst>
    <p:embeddedFont>
      <p:font typeface="Roboto"/>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5E19B2C-3485-4ACE-BECA-67D08FD26895}">
  <a:tblStyle styleId="{B5E19B2C-3485-4ACE-BECA-67D08FD26895}"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boldItalic.fntdata"/><Relationship Id="rId106" Type="http://schemas.openxmlformats.org/officeDocument/2006/relationships/font" Target="fonts/Roboto-italic.fntdata"/><Relationship Id="rId105" Type="http://schemas.openxmlformats.org/officeDocument/2006/relationships/font" Target="fonts/Roboto-bold.fntdata"/><Relationship Id="rId104" Type="http://schemas.openxmlformats.org/officeDocument/2006/relationships/font" Target="fonts/Roboto-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ce9d8e2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ce9d8e2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c1f17231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c1f17231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d47679f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d47679f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d47679f2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d47679f2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d47679f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d47679f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d47679f2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d47679f2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d47679f2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d47679f2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d47679f2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d47679f2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d47679f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47679f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d47679f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d47679f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d47679f2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d47679f2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d47679f2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d47679f2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d47679f2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d47679f2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d47679f2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d47679f2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d47679f2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d47679f2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d47679f2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d47679f2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d47679f2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d47679f2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d47679f2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d47679f2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d47679f2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d47679f2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d47679f2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d47679f2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d47679f2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d47679f2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c1f1723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c1f172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d47679f2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d47679f2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d47679f2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d47679f2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d47679f2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d47679f2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d47679f2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d47679f2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d47679f2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d47679f2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d47679f2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d47679f2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d47679f2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d47679f2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6d47679f2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d47679f2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d47679f2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d47679f2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d47679f2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d47679f2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c1f1723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c1f1723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d47679f2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d47679f2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d47679f2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d47679f2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d47679f2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d47679f2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d47679f2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d47679f2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d47679f2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d47679f2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d695ee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d695ee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d695eeb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d695eeb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d695eebd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d695eebd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d695eeb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d695eeb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d695eebd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d695eebd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c1f17231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c1f17231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d695eebd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d695eebd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d695eebd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d695eebd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d695eebd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d695eebd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d695eebd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d695eebd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d695eebd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d695eebd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d695eebd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d695eebd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d695eebd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d695eebd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66b25db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766b25db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66b25db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66b25db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766b25db3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766b25db3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c1f1723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c1f1723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66b25db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66b25db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66b25db3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66b25db3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766b25db3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766b25db3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766b25db3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66b25db3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766b25db3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66b25db3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766b25db3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766b25db3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d695eebd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d695eebd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66b25db3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766b25db3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766b25db3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66b25db3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766b25db3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66b25db3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c1f17231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c1f17231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766b25db3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66b25db3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66b25db3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66b25db3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d695eebd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6d695eebd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766b25db3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66b25db3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66b25db3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66b25db3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766b25db3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66b25db3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766b25db3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766b25db3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766b25db3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766b25db3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66b25db3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66b25db3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66b25db3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66b25db3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c1f17231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c1f17231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766b25db3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766b25db3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766b25db3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766b25db3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766b25db3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66b25db3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66b25db3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66b25db3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766b25db3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66b25db3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66b25db3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766b25db3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766b25db3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66b25db3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766b25db3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66b25db3b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766b25db3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66b25db3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766b25db3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766b25db3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c1f17231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c1f17231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766b25db3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66b25db3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66b25db3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766b25db3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766b25db3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766b25db3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766b25db3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766b25db3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766b25db3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766b25db3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766b25db3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766b25db3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766b25db3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66b25db3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8952ecb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8952ecb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hyperlink" Target="https://www.istockphoto.com/photo/red-apple-with-leaf-gm683494078-125451195" TargetMode="External"/><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hyperlink" Target="https://www.pyimagesearch.com/2015/02/02/just-open-sourced-personal-imutils-package-series-opencv-convenience-function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1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hyperlink" Target="http://mysite.com/cats_n_dogs/dog/2.jp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hyperlink" Target="https://github.com/GoogleCloudPlatform/keras-idiomatic-programmer/blob/master/workshops/Idiomatic%20Programmer%20-%20handbook%201%20-%20Codelab%202.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86650"/>
            <a:ext cx="8520600" cy="17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3D85C6"/>
                </a:solidFill>
              </a:rPr>
              <a:t>Deep Learning by Design</a:t>
            </a:r>
            <a:br>
              <a:rPr lang="en" sz="4800">
                <a:solidFill>
                  <a:srgbClr val="3D85C6"/>
                </a:solidFill>
              </a:rPr>
            </a:br>
            <a:r>
              <a:rPr lang="en" sz="4800">
                <a:solidFill>
                  <a:srgbClr val="3D85C6"/>
                </a:solidFill>
              </a:rPr>
              <a:t>Using Tensorflow 2.0</a:t>
            </a:r>
            <a:endParaRPr sz="4800">
              <a:solidFill>
                <a:srgbClr val="3D85C6"/>
              </a:solidFill>
            </a:endParaRPr>
          </a:p>
        </p:txBody>
      </p:sp>
      <p:sp>
        <p:nvSpPr>
          <p:cNvPr id="55" name="Google Shape;55;p13"/>
          <p:cNvSpPr txBox="1"/>
          <p:nvPr>
            <p:ph idx="1" type="subTitle"/>
          </p:nvPr>
        </p:nvSpPr>
        <p:spPr>
          <a:xfrm>
            <a:off x="311700" y="2564450"/>
            <a:ext cx="8520600" cy="6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Computer Vision Workshop - Training Foundation</a:t>
            </a:r>
            <a:br>
              <a:rPr lang="en">
                <a:solidFill>
                  <a:srgbClr val="38761D"/>
                </a:solidFill>
              </a:rPr>
            </a:br>
            <a:r>
              <a:rPr lang="en" sz="1200">
                <a:solidFill>
                  <a:srgbClr val="38761D"/>
                </a:solidFill>
              </a:rPr>
              <a:t>Version: Jan 2020</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89750" y="3235250"/>
            <a:ext cx="1428750" cy="990900"/>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
        <p:nvSpPr>
          <p:cNvPr id="59" name="Google Shape;59;p13"/>
          <p:cNvSpPr txBox="1"/>
          <p:nvPr/>
        </p:nvSpPr>
        <p:spPr>
          <a:xfrm>
            <a:off x="710400" y="4226150"/>
            <a:ext cx="7723200" cy="8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rPr>
              <a:t>Repo: github.com/GoogleCloudPlatform/keras-idiomatic-programmer</a:t>
            </a:r>
            <a:endParaRPr sz="1800">
              <a:solidFill>
                <a:srgbClr val="38761D"/>
              </a:solidFill>
            </a:endParaRPr>
          </a:p>
          <a:p>
            <a:pPr indent="0" lvl="0" marL="0" rtl="0" algn="ctr">
              <a:spcBef>
                <a:spcPts val="0"/>
              </a:spcBef>
              <a:spcAft>
                <a:spcPts val="0"/>
              </a:spcAft>
              <a:buNone/>
            </a:pPr>
            <a:r>
              <a:rPr lang="en" sz="1800">
                <a:solidFill>
                  <a:srgbClr val="38761D"/>
                </a:solidFill>
              </a:rPr>
              <a:t>twitter.com/andrewferlitsch</a:t>
            </a:r>
            <a:endParaRPr sz="1800">
              <a:solidFill>
                <a:srgbClr val="38761D"/>
              </a:solidFill>
            </a:endParaRPr>
          </a:p>
          <a:p>
            <a:pPr indent="0" lvl="0" marL="0" rtl="0" algn="ctr">
              <a:spcBef>
                <a:spcPts val="0"/>
              </a:spcBef>
              <a:spcAft>
                <a:spcPts val="0"/>
              </a:spcAft>
              <a:buNone/>
            </a:pPr>
            <a:r>
              <a:t/>
            </a:r>
            <a:endParaRPr sz="1800">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26" name="Google Shape;126;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 name="Google Shape;127;p2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Train</a:t>
            </a:r>
            <a:r>
              <a:rPr b="1" lang="en" sz="1200">
                <a:solidFill>
                  <a:schemeClr val="dk1"/>
                </a:solidFill>
              </a:rPr>
              <a:t> Model for MNIST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basic method to train this model with this dataset is to use the </a:t>
            </a:r>
            <a:r>
              <a:rPr b="1" lang="en" sz="1200"/>
              <a:t>fit()</a:t>
            </a:r>
            <a:r>
              <a:rPr b="1" lang="en" sz="1200">
                <a:solidFill>
                  <a:srgbClr val="3367D6"/>
                </a:solidFill>
              </a:rPr>
              <a:t> </a:t>
            </a:r>
            <a:r>
              <a:rPr lang="en" sz="1200">
                <a:solidFill>
                  <a:schemeClr val="dk1"/>
                </a:solidFill>
              </a:rPr>
              <a:t>method. We will pass as parameters the training data </a:t>
            </a:r>
            <a:r>
              <a:rPr b="1" lang="en" sz="1200"/>
              <a:t>(x_train, y_train)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you run the above you will see an error message.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rgbClr val="3D85C6"/>
              </a:solidFill>
            </a:endParaRPr>
          </a:p>
          <a:p>
            <a:pPr indent="0" lvl="0" marL="0" rtl="0" algn="ctr">
              <a:lnSpc>
                <a:spcPct val="115000"/>
              </a:lnSpc>
              <a:spcBef>
                <a:spcPts val="0"/>
              </a:spcBef>
              <a:spcAft>
                <a:spcPts val="0"/>
              </a:spcAft>
              <a:buNone/>
            </a:pPr>
            <a:r>
              <a:rPr b="1" lang="en">
                <a:solidFill>
                  <a:srgbClr val="3D85C6"/>
                </a:solidFill>
              </a:rPr>
              <a:t>What went wrong?</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28" name="Google Shape;128;p22"/>
          <p:cNvGraphicFramePr/>
          <p:nvPr/>
        </p:nvGraphicFramePr>
        <p:xfrm>
          <a:off x="1246175" y="2092975"/>
          <a:ext cx="3000000" cy="3000000"/>
        </p:xfrm>
        <a:graphic>
          <a:graphicData uri="http://schemas.openxmlformats.org/drawingml/2006/table">
            <a:tbl>
              <a:tblPr>
                <a:noFill/>
                <a:tableStyleId>{B5E19B2C-3485-4ACE-BECA-67D08FD26895}</a:tableStyleId>
              </a:tblPr>
              <a:tblGrid>
                <a:gridCol w="63467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29" name="Google Shape;129;p22"/>
          <p:cNvGraphicFramePr/>
          <p:nvPr/>
        </p:nvGraphicFramePr>
        <p:xfrm>
          <a:off x="1246175" y="3076475"/>
          <a:ext cx="3000000" cy="3000000"/>
        </p:xfrm>
        <a:graphic>
          <a:graphicData uri="http://schemas.openxmlformats.org/drawingml/2006/table">
            <a:tbl>
              <a:tblPr>
                <a:noFill/>
                <a:tableStyleId>{B5E19B2C-3485-4ACE-BECA-67D08FD26895}</a:tableStyleId>
              </a:tblPr>
              <a:tblGrid>
                <a:gridCol w="6346775"/>
              </a:tblGrid>
              <a:tr h="12700">
                <a:tc>
                  <a:txBody>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ValueError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You</a:t>
                      </a:r>
                      <a:r>
                        <a:rPr lang="en" sz="1000">
                          <a:latin typeface="Consolas"/>
                          <a:ea typeface="Consolas"/>
                          <a:cs typeface="Consolas"/>
                          <a:sym typeface="Consolas"/>
                        </a:rPr>
                        <a:t> are passing a target array of shape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while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using</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loss </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`categorical_crossentropy`</a:t>
                      </a:r>
                      <a:r>
                        <a:rPr lang="en" sz="1000">
                          <a:latin typeface="Consolas"/>
                          <a:ea typeface="Consolas"/>
                          <a:cs typeface="Consolas"/>
                          <a:sym typeface="Consolas"/>
                        </a:rPr>
                        <a:t> expects targets to be binary matrices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1s</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and</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of shape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samples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35" name="Google Shape;135;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 name="Google Shape;136;p2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p:txBody>
      </p:sp>
      <p:pic>
        <p:nvPicPr>
          <p:cNvPr id="137" name="Google Shape;137;p23"/>
          <p:cNvPicPr preferRelativeResize="0"/>
          <p:nvPr/>
        </p:nvPicPr>
        <p:blipFill>
          <a:blip r:embed="rId4">
            <a:alphaModFix/>
          </a:blip>
          <a:stretch>
            <a:fillRect/>
          </a:stretch>
        </p:blipFill>
        <p:spPr>
          <a:xfrm>
            <a:off x="1876475" y="1266775"/>
            <a:ext cx="5453800" cy="3598575"/>
          </a:xfrm>
          <a:prstGeom prst="rect">
            <a:avLst/>
          </a:prstGeom>
          <a:noFill/>
          <a:ln>
            <a:noFill/>
          </a:ln>
        </p:spPr>
      </p:pic>
      <p:sp>
        <p:nvSpPr>
          <p:cNvPr id="138" name="Google Shape;138;p23"/>
          <p:cNvSpPr txBox="1"/>
          <p:nvPr/>
        </p:nvSpPr>
        <p:spPr>
          <a:xfrm>
            <a:off x="7224725" y="1356400"/>
            <a:ext cx="1811100" cy="2571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8761D"/>
                </a:solidFill>
              </a:rPr>
              <a:t>In this case, we need to convert the scalar valued labels into 10 element vectors with a one in the corresponding index. This is known as </a:t>
            </a:r>
            <a:r>
              <a:rPr b="1" i="1" lang="en" sz="1200">
                <a:solidFill>
                  <a:srgbClr val="38761D"/>
                </a:solidFill>
              </a:rPr>
              <a:t>one-hot encoding</a:t>
            </a:r>
            <a:r>
              <a:rPr lang="en" sz="1200">
                <a:solidFill>
                  <a:srgbClr val="38761D"/>
                </a:solidFill>
              </a:rPr>
              <a:t>.</a:t>
            </a:r>
            <a:endParaRPr sz="1200">
              <a:solidFill>
                <a:srgbClr val="38761D"/>
              </a:solidFill>
            </a:endParaRPr>
          </a:p>
          <a:p>
            <a:pPr indent="0" lvl="0" marL="0" rtl="0" algn="l">
              <a:lnSpc>
                <a:spcPct val="115000"/>
              </a:lnSpc>
              <a:spcBef>
                <a:spcPts val="1400"/>
              </a:spcBef>
              <a:spcAft>
                <a:spcPts val="400"/>
              </a:spcAft>
              <a:buNone/>
            </a:pPr>
            <a:r>
              <a:t/>
            </a:r>
            <a:endParaRPr sz="1200">
              <a:solidFill>
                <a:srgbClr val="38761D"/>
              </a:solidFill>
            </a:endParaRPr>
          </a:p>
        </p:txBody>
      </p:sp>
      <p:sp>
        <p:nvSpPr>
          <p:cNvPr id="139" name="Google Shape;139;p23"/>
          <p:cNvSpPr txBox="1"/>
          <p:nvPr/>
        </p:nvSpPr>
        <p:spPr>
          <a:xfrm>
            <a:off x="211700" y="1462775"/>
            <a:ext cx="1811100" cy="2571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lang="en" sz="1200">
                <a:solidFill>
                  <a:srgbClr val="38761D"/>
                </a:solidFill>
              </a:rPr>
              <a:t>This is an issue with the loss function we choose. It will compare the difference between each output node and corresponding output expectation. </a:t>
            </a:r>
            <a:br>
              <a:rPr b="1" lang="en" sz="1200">
                <a:solidFill>
                  <a:schemeClr val="dk1"/>
                </a:solidFill>
              </a:rPr>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45" name="Google Shape;145;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 name="Google Shape;146;p2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Let’s fix our above example by first importing the</a:t>
            </a:r>
            <a:r>
              <a:rPr lang="en" sz="1200">
                <a:solidFill>
                  <a:srgbClr val="3D85C6"/>
                </a:solidFill>
              </a:rPr>
              <a:t> </a:t>
            </a:r>
            <a:r>
              <a:rPr b="1" lang="en" sz="1200"/>
              <a:t>to_categorical() </a:t>
            </a:r>
            <a:r>
              <a:rPr lang="en" sz="1200">
                <a:solidFill>
                  <a:schemeClr val="dk1"/>
                </a:solidFill>
              </a:rPr>
              <a:t>function from TF.Keras and then use it to convert the scalar value labels to one-hot encoded labels.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Note how we pass the value 10 to </a:t>
            </a:r>
            <a:r>
              <a:rPr b="1" lang="en" sz="1200"/>
              <a:t>to_categorical()</a:t>
            </a:r>
            <a:r>
              <a:rPr lang="en" sz="1200">
                <a:solidFill>
                  <a:schemeClr val="dk1"/>
                </a:solidFill>
              </a:rPr>
              <a:t> to indicate the size of the one-hot encoded labels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Now when we run this, your output will look something like: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47" name="Google Shape;147;p24"/>
          <p:cNvGraphicFramePr/>
          <p:nvPr/>
        </p:nvGraphicFramePr>
        <p:xfrm>
          <a:off x="1246175" y="1857750"/>
          <a:ext cx="3000000" cy="3000000"/>
        </p:xfrm>
        <a:graphic>
          <a:graphicData uri="http://schemas.openxmlformats.org/drawingml/2006/table">
            <a:tbl>
              <a:tblPr>
                <a:noFill/>
                <a:tableStyleId>{B5E19B2C-3485-4ACE-BECA-67D08FD26895}</a:tableStyleId>
              </a:tblPr>
              <a:tblGrid>
                <a:gridCol w="6346775"/>
              </a:tblGrid>
              <a:tr h="9607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8" name="Google Shape;148;p24"/>
          <p:cNvGraphicFramePr/>
          <p:nvPr/>
        </p:nvGraphicFramePr>
        <p:xfrm>
          <a:off x="1186850" y="4009525"/>
          <a:ext cx="3000000" cy="3000000"/>
        </p:xfrm>
        <a:graphic>
          <a:graphicData uri="http://schemas.openxmlformats.org/drawingml/2006/table">
            <a:tbl>
              <a:tblPr>
                <a:noFill/>
                <a:tableStyleId>{B5E19B2C-3485-4ACE-BECA-67D08FD26895}</a:tableStyleId>
              </a:tblPr>
              <a:tblGrid>
                <a:gridCol w="6346775"/>
              </a:tblGrid>
              <a:tr h="4902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1.3920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0.9078</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a:t>
            </a:r>
            <a:endParaRPr>
              <a:solidFill>
                <a:srgbClr val="38761D"/>
              </a:solidFill>
            </a:endParaRPr>
          </a:p>
        </p:txBody>
      </p:sp>
      <p:pic>
        <p:nvPicPr>
          <p:cNvPr id="154" name="Google Shape;154;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 name="Google Shape;155;p2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One-Hot Encoding</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a:t>
            </a:r>
            <a:r>
              <a:rPr b="1" lang="en" sz="1200"/>
              <a:t>compile() </a:t>
            </a:r>
            <a:r>
              <a:rPr lang="en" sz="1200">
                <a:solidFill>
                  <a:schemeClr val="dk1"/>
                </a:solidFill>
              </a:rPr>
              <a:t>method has one-hot encoding built into it.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just change the loss function from </a:t>
            </a:r>
            <a:r>
              <a:rPr b="1" lang="en" sz="1200"/>
              <a:t>‘categorical_crossentropy’</a:t>
            </a:r>
            <a:r>
              <a:rPr lang="en" sz="1200">
                <a:solidFill>
                  <a:srgbClr val="3367D6"/>
                </a:solidFill>
              </a:rPr>
              <a:t> </a:t>
            </a:r>
            <a:r>
              <a:rPr lang="en" sz="1200">
                <a:solidFill>
                  <a:schemeClr val="dk1"/>
                </a:solidFill>
              </a:rPr>
              <a:t>to ‘</a:t>
            </a:r>
            <a:r>
              <a:rPr b="1" lang="en" sz="1200"/>
              <a:t>sparse_categorical_crossentry’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After the tenth epoch, you should see an accuracy on the training data around 97%.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56" name="Google Shape;156;p25"/>
          <p:cNvGraphicFramePr/>
          <p:nvPr/>
        </p:nvGraphicFramePr>
        <p:xfrm>
          <a:off x="1163350" y="2375750"/>
          <a:ext cx="3000000" cy="3000000"/>
        </p:xfrm>
        <a:graphic>
          <a:graphicData uri="http://schemas.openxmlformats.org/drawingml/2006/table">
            <a:tbl>
              <a:tblPr>
                <a:noFill/>
                <a:tableStyleId>{B5E19B2C-3485-4ACE-BECA-67D08FD26895}</a:tableStyleId>
              </a:tblPr>
              <a:tblGrid>
                <a:gridCol w="6346775"/>
              </a:tblGrid>
              <a:tr h="11722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'sparse_categorical_crossentropy'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57" name="Google Shape;157;p25"/>
          <p:cNvGraphicFramePr/>
          <p:nvPr/>
        </p:nvGraphicFramePr>
        <p:xfrm>
          <a:off x="1163350" y="4299625"/>
          <a:ext cx="3000000" cy="3000000"/>
        </p:xfrm>
        <a:graphic>
          <a:graphicData uri="http://schemas.openxmlformats.org/drawingml/2006/table">
            <a:tbl>
              <a:tblPr>
                <a:noFill/>
                <a:tableStyleId>{B5E19B2C-3485-4ACE-BECA-67D08FD26895}</a:tableStyleId>
              </a:tblPr>
              <a:tblGrid>
                <a:gridCol w="6346775"/>
              </a:tblGrid>
              <a:tr h="4902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0.9943</a:t>
                      </a:r>
                      <a:endParaRPr sz="1000">
                        <a:solidFill>
                          <a:srgbClr val="C53929"/>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63" name="Google Shape;163;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 name="Google Shape;164;p2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Problem with Large Numbers</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image data loaded by the mnist() module is in raw format. That means, that each image is a 28 x 28 matrix of integer values between 0 .. 255. If you were to inspect the parameters (weights and biases) </a:t>
            </a:r>
            <a:r>
              <a:rPr b="1" lang="en" sz="1200">
                <a:solidFill>
                  <a:srgbClr val="3D85C6"/>
                </a:solidFill>
              </a:rPr>
              <a:t>within a trained model, they are very small numbers, typically between -1 and 1</a:t>
            </a:r>
            <a:r>
              <a:rPr lang="en" sz="1200">
                <a:solidFill>
                  <a:schemeClr val="dk1"/>
                </a:solidFill>
              </a:rPr>
              <a:t>.</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problem we have above is that the input values are substantially larger (i.e., upto 255) which will produce large numbers initially as they are multiplied through the layers. </a:t>
            </a:r>
            <a:r>
              <a:rPr b="1" lang="en" sz="1200">
                <a:solidFill>
                  <a:srgbClr val="3D85C6"/>
                </a:solidFill>
              </a:rPr>
              <a:t>This will result in taking longer for the parameters to “learn” their optimal values -- if they learn them at all.</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70" name="Google Shape;170;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 name="Google Shape;171;p2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Squashing</a:t>
            </a:r>
            <a:br>
              <a:rPr b="1" lang="en" sz="1200">
                <a:solidFill>
                  <a:schemeClr val="dk1"/>
                </a:solidFill>
              </a:rPr>
            </a:b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We can </a:t>
            </a:r>
            <a:r>
              <a:rPr b="1" lang="en" sz="1200">
                <a:solidFill>
                  <a:srgbClr val="3D85C6"/>
                </a:solidFill>
              </a:rPr>
              <a:t>increase the speed at which the parameters learn the optimal values and increase our chances of convergence by squashing the input values into a smaller range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simple way to squash the values is to squash them proportionally into a range between 0 and 1. We can do this by simply dividing each value by 255.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Higher accuracy (99.4%) with normalization: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72" name="Google Shape;172;p27"/>
          <p:cNvGraphicFramePr/>
          <p:nvPr/>
        </p:nvGraphicFramePr>
        <p:xfrm>
          <a:off x="1712238" y="2571750"/>
          <a:ext cx="3000000" cy="3000000"/>
        </p:xfrm>
        <a:graphic>
          <a:graphicData uri="http://schemas.openxmlformats.org/drawingml/2006/table">
            <a:tbl>
              <a:tblPr>
                <a:noFill/>
                <a:tableStyleId>{B5E19B2C-3485-4ACE-BECA-67D08FD26895}</a:tableStyleId>
              </a:tblPr>
              <a:tblGrid>
                <a:gridCol w="6346775"/>
              </a:tblGrid>
              <a:tr h="6703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73" name="Google Shape;173;p27"/>
          <p:cNvGraphicFramePr/>
          <p:nvPr/>
        </p:nvGraphicFramePr>
        <p:xfrm>
          <a:off x="1712238" y="4080600"/>
          <a:ext cx="3000000" cy="3000000"/>
        </p:xfrm>
        <a:graphic>
          <a:graphicData uri="http://schemas.openxmlformats.org/drawingml/2006/table">
            <a:tbl>
              <a:tblPr>
                <a:noFill/>
                <a:tableStyleId>{B5E19B2C-3485-4ACE-BECA-67D08FD26895}</a:tableStyleId>
              </a:tblPr>
              <a:tblGrid>
                <a:gridCol w="6346775"/>
              </a:tblGrid>
              <a:tr h="6703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60000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81us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0.9943</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79" name="Google Shape;179;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 name="Google Shape;180;p2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Squashing</a:t>
            </a:r>
            <a:endParaRPr b="1" sz="1200">
              <a:solidFill>
                <a:schemeClr val="dk1"/>
              </a:solidFill>
            </a:endParaRPr>
          </a:p>
          <a:p>
            <a:pPr indent="0" lvl="0" marL="0" rtl="0" algn="l">
              <a:lnSpc>
                <a:spcPct val="115000"/>
              </a:lnSpc>
              <a:spcBef>
                <a:spcPts val="1400"/>
              </a:spcBef>
              <a:spcAft>
                <a:spcPts val="0"/>
              </a:spcAft>
              <a:buNone/>
            </a:pPr>
            <a:r>
              <a:rPr lang="en" sz="1200">
                <a:solidFill>
                  <a:schemeClr val="dk1"/>
                </a:solidFill>
              </a:rPr>
              <a:t>There are a variety of methods for squashing the input data beyond the normalization method we showed above. For example, some ML practitioners prefer to squash the input values between -1 and 1 (instead of 0 and 1), so that the values are centered at zero.</a:t>
            </a:r>
            <a:br>
              <a:rPr b="1" lang="en" sz="1200">
                <a:solidFill>
                  <a:schemeClr val="dk1"/>
                </a:solidFill>
              </a:rPr>
            </a:b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81" name="Google Shape;181;p28"/>
          <p:cNvGraphicFramePr/>
          <p:nvPr/>
        </p:nvGraphicFramePr>
        <p:xfrm>
          <a:off x="1665188" y="2571750"/>
          <a:ext cx="3000000" cy="3000000"/>
        </p:xfrm>
        <a:graphic>
          <a:graphicData uri="http://schemas.openxmlformats.org/drawingml/2006/table">
            <a:tbl>
              <a:tblPr>
                <a:noFill/>
                <a:tableStyleId>{B5E19B2C-3485-4ACE-BECA-67D08FD26895}</a:tableStyleId>
              </a:tblPr>
              <a:tblGrid>
                <a:gridCol w="6346775"/>
              </a:tblGrid>
              <a:tr h="372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87" name="Google Shape;187;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 name="Google Shape;188;p2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Standardization</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Another method called </a:t>
            </a:r>
            <a:r>
              <a:rPr b="1" lang="en" sz="1200">
                <a:solidFill>
                  <a:srgbClr val="3D85C6"/>
                </a:solidFill>
              </a:rPr>
              <a:t>standardization is considered to give a better result</a:t>
            </a:r>
            <a:r>
              <a:rPr lang="en" sz="1200">
                <a:solidFill>
                  <a:schemeClr val="dk1"/>
                </a:solidFill>
              </a:rPr>
              <a:t>, but requires a pre-analysis (scan over) the entire input data to find: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The mean and standard deviation of the input data,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Then centering the data at the mean of the full distribution of the input data, and then </a:t>
            </a:r>
            <a:endParaRPr sz="1200">
              <a:solidFill>
                <a:schemeClr val="dk1"/>
              </a:solidFill>
            </a:endParaRPr>
          </a:p>
          <a:p>
            <a:pPr indent="-304800" lvl="0" marL="914400" rtl="0" algn="l">
              <a:lnSpc>
                <a:spcPct val="115000"/>
              </a:lnSpc>
              <a:spcBef>
                <a:spcPts val="0"/>
              </a:spcBef>
              <a:spcAft>
                <a:spcPts val="0"/>
              </a:spcAft>
              <a:buSzPts val="1200"/>
              <a:buChar char="●"/>
            </a:pPr>
            <a:r>
              <a:rPr lang="en" sz="1200">
                <a:solidFill>
                  <a:schemeClr val="dk1"/>
                </a:solidFill>
              </a:rPr>
              <a:t>Squash the values between +/- one standard deviation.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89" name="Google Shape;189;p29"/>
          <p:cNvGraphicFramePr/>
          <p:nvPr/>
        </p:nvGraphicFramePr>
        <p:xfrm>
          <a:off x="1665188" y="2844175"/>
          <a:ext cx="3000000" cy="3000000"/>
        </p:xfrm>
        <a:graphic>
          <a:graphicData uri="http://schemas.openxmlformats.org/drawingml/2006/table">
            <a:tbl>
              <a:tblPr>
                <a:noFill/>
                <a:tableStyleId>{B5E19B2C-3485-4ACE-BECA-67D08FD26895}</a:tableStyleId>
              </a:tblPr>
              <a:tblGrid>
                <a:gridCol w="634677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mean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195" name="Google Shape;195;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 name="Google Shape;196;p3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Validation Split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small portion of the training data that is set aside, which we call the validation data. We won’t train the model with the validation data. Instead, after each epoch we use the validation to estimate the likely result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197" name="Google Shape;197;p30"/>
          <p:cNvPicPr preferRelativeResize="0"/>
          <p:nvPr/>
        </p:nvPicPr>
        <p:blipFill>
          <a:blip r:embed="rId4">
            <a:alphaModFix/>
          </a:blip>
          <a:stretch>
            <a:fillRect/>
          </a:stretch>
        </p:blipFill>
        <p:spPr>
          <a:xfrm>
            <a:off x="1806775" y="1932250"/>
            <a:ext cx="5943600" cy="3124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203" name="Google Shape;203;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 name="Google Shape;204;p3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Validation Split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Use 10% of training data for validation in example of training a model for CIFAR-10: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5" name="Google Shape;205;p31"/>
          <p:cNvGraphicFramePr/>
          <p:nvPr/>
        </p:nvGraphicFramePr>
        <p:xfrm>
          <a:off x="1249613" y="1942500"/>
          <a:ext cx="3000000" cy="3000000"/>
        </p:xfrm>
        <a:graphic>
          <a:graphicData uri="http://schemas.openxmlformats.org/drawingml/2006/table">
            <a:tbl>
              <a:tblPr>
                <a:noFill/>
                <a:tableStyleId>{B5E19B2C-3485-4ACE-BECA-67D08FD26895}</a:tableStyleId>
              </a:tblPr>
              <a:tblGrid>
                <a:gridCol w="634677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65" name="Google Shape;65;p14"/>
          <p:cNvPicPr preferRelativeResize="0"/>
          <p:nvPr/>
        </p:nvPicPr>
        <p:blipFill>
          <a:blip r:embed="rId3">
            <a:alphaModFix/>
          </a:blip>
          <a:stretch>
            <a:fillRect/>
          </a:stretch>
        </p:blipFill>
        <p:spPr>
          <a:xfrm>
            <a:off x="0" y="0"/>
            <a:ext cx="1466275" cy="730575"/>
          </a:xfrm>
          <a:prstGeom prst="rect">
            <a:avLst/>
          </a:prstGeom>
          <a:noFill/>
          <a:ln>
            <a:noFill/>
          </a:ln>
        </p:spPr>
      </p:pic>
      <p:sp>
        <p:nvSpPr>
          <p:cNvPr id="66" name="Google Shape;66;p1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Feed Forward and Backward Propagation</a:t>
            </a:r>
            <a:endParaRPr b="1" sz="12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model, one </a:t>
            </a:r>
            <a:r>
              <a:rPr b="1" lang="en" sz="1200">
                <a:solidFill>
                  <a:srgbClr val="3D85C6"/>
                </a:solidFill>
              </a:rPr>
              <a:t>feeds data forward through the model and then backward propagates the losses</a:t>
            </a:r>
            <a:r>
              <a:rPr lang="en" sz="1200">
                <a:solidFill>
                  <a:schemeClr val="dk1"/>
                </a:solidFill>
              </a:rPr>
              <a:t> to make </a:t>
            </a:r>
            <a:r>
              <a:rPr b="1" lang="en" sz="1200">
                <a:solidFill>
                  <a:srgbClr val="3D85C6"/>
                </a:solidFill>
              </a:rPr>
              <a:t>updates to the model’s parameters (what the model is learning)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describe this in simpler terms. You have some training data which is representative of the target environment where the model will be deployed (i.e., sampling distribution of population distribution). The training data consists of examples. Each example has two parts: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features (i.e., independent variables)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corresponding labels (i.e., dependent variable).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labels are also known as the ground truths -- “the correct answers”. Our goal is to train a model that once deployed, given examples without labels from the population (i.e., has never seen before), the model is generalized that it can accurately predict the label -- “the correct answer”. This later step is known as </a:t>
            </a:r>
            <a:r>
              <a:rPr i="1" lang="en" sz="1200">
                <a:solidFill>
                  <a:schemeClr val="dk1"/>
                </a:solidFill>
              </a:rPr>
              <a:t>inference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Validation Data</a:t>
            </a:r>
            <a:endParaRPr>
              <a:solidFill>
                <a:srgbClr val="38761D"/>
              </a:solidFill>
            </a:endParaRPr>
          </a:p>
        </p:txBody>
      </p:sp>
      <p:pic>
        <p:nvPicPr>
          <p:cNvPr id="211" name="Google Shape;211;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 name="Google Shape;212;p3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Overfitting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the output after running 15 epochs. You can see that after the fourth epoch, the training and evaluation accuracy are essentially the same. But after the fifth epoch, we start to see them spread apart (65% vs 61%). By the 15th epoch, the spread is very large (74% vs 63%). Our model clearly started overfitting around the fifth epoch.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13" name="Google Shape;213;p32"/>
          <p:cNvGraphicFramePr/>
          <p:nvPr/>
        </p:nvGraphicFramePr>
        <p:xfrm>
          <a:off x="1249613" y="2571750"/>
          <a:ext cx="3000000" cy="3000000"/>
        </p:xfrm>
        <a:graphic>
          <a:graphicData uri="http://schemas.openxmlformats.org/drawingml/2006/table">
            <a:tbl>
              <a:tblPr>
                <a:noFill/>
                <a:tableStyleId>{B5E19B2C-3485-4ACE-BECA-67D08FD26895}</a:tableStyleId>
              </a:tblPr>
              <a:tblGrid>
                <a:gridCol w="6346775"/>
              </a:tblGrid>
              <a:tr h="5264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Train</a:t>
                      </a:r>
                      <a:r>
                        <a:rPr lang="en" sz="1000">
                          <a:solidFill>
                            <a:schemeClr val="dk1"/>
                          </a:solidFill>
                          <a:latin typeface="Consolas"/>
                          <a:ea typeface="Consolas"/>
                          <a:cs typeface="Consolas"/>
                          <a:sym typeface="Consolas"/>
                        </a:rPr>
                        <a:t> on </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samples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validate on </a:t>
                      </a:r>
                      <a:r>
                        <a:rPr lang="en" sz="1000">
                          <a:solidFill>
                            <a:srgbClr val="C53929"/>
                          </a:solidFill>
                          <a:latin typeface="Consolas"/>
                          <a:ea typeface="Consolas"/>
                          <a:cs typeface="Consolas"/>
                          <a:sym typeface="Consolas"/>
                        </a:rPr>
                        <a:t>5000</a:t>
                      </a:r>
                      <a:r>
                        <a:rPr lang="en" sz="1000">
                          <a:solidFill>
                            <a:schemeClr val="dk1"/>
                          </a:solidFill>
                          <a:latin typeface="Consolas"/>
                          <a:ea typeface="Consolas"/>
                          <a:cs typeface="Consolas"/>
                          <a:sym typeface="Consolas"/>
                        </a:rPr>
                        <a:t> samples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184us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1.0444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0.6386</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1.0749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0.6374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192us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0.9923</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0.6587</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1.1099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0.6182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Epoch</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C53929"/>
                          </a:solidFill>
                          <a:latin typeface="Consolas"/>
                          <a:ea typeface="Consolas"/>
                          <a:cs typeface="Consolas"/>
                          <a:sym typeface="Consolas"/>
                        </a:rPr>
                        <a:t>45000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45000</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8s</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180us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sample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0.7256</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0.7498</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1.1019</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val_acc</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0.6382</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19" name="Google Shape;219;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 name="Google Shape;220;p3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D85C6"/>
                </a:solidFill>
              </a:rPr>
              <a:t>G</a:t>
            </a:r>
            <a:r>
              <a:rPr b="1" lang="en" sz="1200">
                <a:solidFill>
                  <a:srgbClr val="3D85C6"/>
                </a:solidFill>
              </a:rPr>
              <a:t>oing deeper with layers can lead to instability in the model,</a:t>
            </a:r>
            <a:r>
              <a:rPr lang="en" sz="1200">
                <a:solidFill>
                  <a:schemeClr val="dk1"/>
                </a:solidFill>
              </a:rPr>
              <a:t> without addressing the issues with techniques such as identity links and batch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many of the values we are matrix multiplying are small numbers less than 1. Multiply two numbers less than one and you get an even smaller number.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N</a:t>
            </a:r>
            <a:r>
              <a:rPr b="1" lang="en" sz="1200">
                <a:solidFill>
                  <a:srgbClr val="3D85C6"/>
                </a:solidFill>
              </a:rPr>
              <a:t>umbers get so small that the hardware can’t represent the value anymore, referred to as a vanishing gradient.</a:t>
            </a:r>
            <a:endParaRPr b="1" sz="1200">
              <a:solidFill>
                <a:srgbClr val="3D85C6"/>
              </a:solidFill>
            </a:endParaRPr>
          </a:p>
          <a:p>
            <a:pPr indent="0" lvl="0" marL="45720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parameters maybe too close to distinguish from each other, or the opposite spread too far apart.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26" name="Google Shape;226;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 name="Google Shape;227;p3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this by using a 40-layer DNN absent of methods to protect from numerical instability as we go deeper in layers.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28" name="Google Shape;228;p34"/>
          <p:cNvGraphicFramePr/>
          <p:nvPr/>
        </p:nvGraphicFramePr>
        <p:xfrm>
          <a:off x="1249613" y="2121900"/>
          <a:ext cx="3000000" cy="3000000"/>
        </p:xfrm>
        <a:graphic>
          <a:graphicData uri="http://schemas.openxmlformats.org/drawingml/2006/table">
            <a:tbl>
              <a:tblPr>
                <a:noFill/>
                <a:tableStyleId>{B5E19B2C-3485-4ACE-BECA-67D08FD26895}</a:tableStyleId>
              </a:tblPr>
              <a:tblGrid>
                <a:gridCol w="6876025"/>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3367D6"/>
                          </a:solidFill>
                          <a:latin typeface="Consolas"/>
                          <a:ea typeface="Consolas"/>
                          <a:cs typeface="Consolas"/>
                          <a:sym typeface="Consolas"/>
                        </a:rPr>
                        <a:t>Model</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'sparse_categorical_crossentropy'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Numerical Stability</a:t>
            </a:r>
            <a:endParaRPr>
              <a:solidFill>
                <a:srgbClr val="38761D"/>
              </a:solidFill>
            </a:endParaRPr>
          </a:p>
        </p:txBody>
      </p:sp>
      <p:pic>
        <p:nvPicPr>
          <p:cNvPr id="234" name="Google Shape;234;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 name="Google Shape;235;p3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Going Deeper with Layers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first three epochs we have consistent increase in accuracy in training and evaluation data, as well as consistent decrease in corresponding loss. But afterwards it becomes erratic -- hence the model is numerical unstable.</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36" name="Google Shape;236;p35"/>
          <p:cNvGraphicFramePr/>
          <p:nvPr/>
        </p:nvGraphicFramePr>
        <p:xfrm>
          <a:off x="845813" y="1986250"/>
          <a:ext cx="3000000" cy="3000000"/>
        </p:xfrm>
        <a:graphic>
          <a:graphicData uri="http://schemas.openxmlformats.org/drawingml/2006/table">
            <a:tbl>
              <a:tblPr>
                <a:noFill/>
                <a:tableStyleId>{B5E19B2C-3485-4ACE-BECA-67D08FD26895}</a:tableStyleId>
              </a:tblPr>
              <a:tblGrid>
                <a:gridCol w="7405250"/>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1</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9s</a:t>
                      </a:r>
                      <a:r>
                        <a:rPr lang="en" sz="800">
                          <a:solidFill>
                            <a:schemeClr val="dk1"/>
                          </a:solidFill>
                        </a:rPr>
                        <a:t> </a:t>
                      </a:r>
                      <a:r>
                        <a:rPr lang="en" sz="800">
                          <a:solidFill>
                            <a:srgbClr val="C53929"/>
                          </a:solidFill>
                        </a:rPr>
                        <a:t>161us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1.4461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0.4367</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0.8802</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0.7223</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2</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0.8054</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0.7202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0.7419</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0.7727</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3</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136us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0.8606</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0.7530</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0.6923</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0.8352</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4</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139us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0.8743</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0.7472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0.7726</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0.7617</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5</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139us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0.7491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0.7863</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0.9322</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0.7165</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6</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0.9151</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0.7087</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0.8160</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0.7573</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7</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135us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0.9764</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0.6836</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0.7796</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0.7555</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8</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7s</a:t>
                      </a:r>
                      <a:r>
                        <a:rPr lang="en" sz="800">
                          <a:solidFill>
                            <a:schemeClr val="dk1"/>
                          </a:solidFill>
                        </a:rPr>
                        <a:t> </a:t>
                      </a:r>
                      <a:r>
                        <a:rPr lang="en" sz="800">
                          <a:solidFill>
                            <a:srgbClr val="C53929"/>
                          </a:solidFill>
                        </a:rPr>
                        <a:t>134us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0.8836</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0.7202</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0.8348</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0.7382</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9</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140us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0.7975</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0.7626</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0.7838</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0.7760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3367D6"/>
                          </a:solidFill>
                        </a:rPr>
                        <a:t>Epoch</a:t>
                      </a:r>
                      <a:r>
                        <a:rPr lang="en" sz="800">
                          <a:solidFill>
                            <a:schemeClr val="dk1"/>
                          </a:solidFill>
                        </a:rPr>
                        <a:t> </a:t>
                      </a:r>
                      <a:r>
                        <a:rPr lang="en" sz="800">
                          <a:solidFill>
                            <a:srgbClr val="C53929"/>
                          </a:solidFill>
                        </a:rPr>
                        <a:t>10</a:t>
                      </a:r>
                      <a:r>
                        <a:rPr lang="en" sz="800">
                          <a:solidFill>
                            <a:srgbClr val="616161"/>
                          </a:solidFill>
                        </a:rPr>
                        <a:t>/</a:t>
                      </a:r>
                      <a:r>
                        <a:rPr lang="en" sz="800">
                          <a:solidFill>
                            <a:srgbClr val="C53929"/>
                          </a:solidFill>
                        </a:rPr>
                        <a:t>10</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C53929"/>
                          </a:solidFill>
                        </a:rPr>
                        <a:t>54000</a:t>
                      </a:r>
                      <a:r>
                        <a:rPr lang="en" sz="800">
                          <a:solidFill>
                            <a:srgbClr val="616161"/>
                          </a:solidFill>
                        </a:rPr>
                        <a:t>/</a:t>
                      </a:r>
                      <a:r>
                        <a:rPr lang="en" sz="800">
                          <a:solidFill>
                            <a:srgbClr val="C53929"/>
                          </a:solidFill>
                        </a:rPr>
                        <a:t>54000</a:t>
                      </a:r>
                      <a:r>
                        <a:rPr lang="en" sz="800">
                          <a:solidFill>
                            <a:schemeClr val="dk1"/>
                          </a:solidFill>
                        </a:rPr>
                        <a:t> </a:t>
                      </a:r>
                      <a:r>
                        <a:rPr lang="en" sz="800">
                          <a:solidFill>
                            <a:srgbClr val="616161"/>
                          </a:solidFill>
                        </a:rPr>
                        <a:t>[==============================]</a:t>
                      </a:r>
                      <a:r>
                        <a:rPr lang="en" sz="800">
                          <a:solidFill>
                            <a:schemeClr val="dk1"/>
                          </a:solidFill>
                        </a:rPr>
                        <a:t> </a:t>
                      </a:r>
                      <a:r>
                        <a:rPr lang="en" sz="800">
                          <a:solidFill>
                            <a:srgbClr val="616161"/>
                          </a:solidFill>
                        </a:rPr>
                        <a:t>-</a:t>
                      </a:r>
                      <a:r>
                        <a:rPr lang="en" sz="800">
                          <a:solidFill>
                            <a:schemeClr val="dk1"/>
                          </a:solidFill>
                        </a:rPr>
                        <a:t> </a:t>
                      </a:r>
                      <a:r>
                        <a:rPr lang="en" sz="800">
                          <a:solidFill>
                            <a:srgbClr val="C53929"/>
                          </a:solidFill>
                        </a:rPr>
                        <a:t>8s</a:t>
                      </a:r>
                      <a:r>
                        <a:rPr lang="en" sz="800">
                          <a:solidFill>
                            <a:schemeClr val="dk1"/>
                          </a:solidFill>
                        </a:rPr>
                        <a:t> </a:t>
                      </a:r>
                      <a:r>
                        <a:rPr lang="en" sz="800">
                          <a:solidFill>
                            <a:srgbClr val="C53929"/>
                          </a:solidFill>
                        </a:rPr>
                        <a:t>140us</a:t>
                      </a:r>
                      <a:r>
                        <a:rPr lang="en" sz="800">
                          <a:solidFill>
                            <a:srgbClr val="616161"/>
                          </a:solidFill>
                        </a:rPr>
                        <a:t>/</a:t>
                      </a:r>
                      <a:r>
                        <a:rPr lang="en" sz="800">
                          <a:solidFill>
                            <a:schemeClr val="dk1"/>
                          </a:solidFill>
                        </a:rPr>
                        <a:t>sample </a:t>
                      </a:r>
                      <a:r>
                        <a:rPr lang="en" sz="800">
                          <a:solidFill>
                            <a:srgbClr val="616161"/>
                          </a:solidFill>
                        </a:rPr>
                        <a:t>-</a:t>
                      </a:r>
                      <a:r>
                        <a:rPr lang="en" sz="800">
                          <a:solidFill>
                            <a:schemeClr val="dk1"/>
                          </a:solidFill>
                        </a:rPr>
                        <a:t> loss</a:t>
                      </a:r>
                      <a:r>
                        <a:rPr lang="en" sz="800">
                          <a:solidFill>
                            <a:srgbClr val="616161"/>
                          </a:solidFill>
                        </a:rPr>
                        <a:t>:</a:t>
                      </a:r>
                      <a:r>
                        <a:rPr lang="en" sz="800">
                          <a:solidFill>
                            <a:schemeClr val="dk1"/>
                          </a:solidFill>
                        </a:rPr>
                        <a:t> </a:t>
                      </a:r>
                      <a:r>
                        <a:rPr lang="en" sz="800">
                          <a:solidFill>
                            <a:srgbClr val="C53929"/>
                          </a:solidFill>
                        </a:rPr>
                        <a:t>0.7317</a:t>
                      </a:r>
                      <a:r>
                        <a:rPr lang="en" sz="800">
                          <a:solidFill>
                            <a:schemeClr val="dk1"/>
                          </a:solidFill>
                        </a:rPr>
                        <a:t> </a:t>
                      </a:r>
                      <a:r>
                        <a:rPr lang="en" sz="800">
                          <a:solidFill>
                            <a:srgbClr val="616161"/>
                          </a:solidFill>
                        </a:rPr>
                        <a:t>-</a:t>
                      </a:r>
                      <a:r>
                        <a:rPr lang="en" sz="800">
                          <a:solidFill>
                            <a:schemeClr val="dk1"/>
                          </a:solidFill>
                        </a:rPr>
                        <a:t> acc</a:t>
                      </a:r>
                      <a:r>
                        <a:rPr lang="en" sz="800">
                          <a:solidFill>
                            <a:srgbClr val="616161"/>
                          </a:solidFill>
                        </a:rPr>
                        <a:t>:</a:t>
                      </a:r>
                      <a:r>
                        <a:rPr lang="en" sz="800">
                          <a:solidFill>
                            <a:schemeClr val="dk1"/>
                          </a:solidFill>
                        </a:rPr>
                        <a:t> </a:t>
                      </a:r>
                      <a:r>
                        <a:rPr lang="en" sz="800">
                          <a:solidFill>
                            <a:srgbClr val="C53929"/>
                          </a:solidFill>
                        </a:rPr>
                        <a:t>0.7719</a:t>
                      </a:r>
                      <a:r>
                        <a:rPr lang="en" sz="800">
                          <a:solidFill>
                            <a:schemeClr val="dk1"/>
                          </a:solidFill>
                        </a:rPr>
                        <a:t> </a:t>
                      </a:r>
                      <a:r>
                        <a:rPr lang="en" sz="800">
                          <a:solidFill>
                            <a:srgbClr val="616161"/>
                          </a:solidFill>
                        </a:rPr>
                        <a:t>-</a:t>
                      </a:r>
                      <a:r>
                        <a:rPr lang="en" sz="800">
                          <a:solidFill>
                            <a:schemeClr val="dk1"/>
                          </a:solidFill>
                        </a:rPr>
                        <a:t> val_loss</a:t>
                      </a:r>
                      <a:r>
                        <a:rPr lang="en" sz="800">
                          <a:solidFill>
                            <a:srgbClr val="616161"/>
                          </a:solidFill>
                        </a:rPr>
                        <a:t>:</a:t>
                      </a:r>
                      <a:r>
                        <a:rPr lang="en" sz="800">
                          <a:solidFill>
                            <a:schemeClr val="dk1"/>
                          </a:solidFill>
                        </a:rPr>
                        <a:t> </a:t>
                      </a:r>
                      <a:r>
                        <a:rPr lang="en" sz="800">
                          <a:solidFill>
                            <a:srgbClr val="C53929"/>
                          </a:solidFill>
                        </a:rPr>
                        <a:t>0.5664</a:t>
                      </a:r>
                      <a:r>
                        <a:rPr lang="en" sz="800">
                          <a:solidFill>
                            <a:schemeClr val="dk1"/>
                          </a:solidFill>
                        </a:rPr>
                        <a:t> </a:t>
                      </a:r>
                      <a:r>
                        <a:rPr lang="en" sz="800">
                          <a:solidFill>
                            <a:srgbClr val="616161"/>
                          </a:solidFill>
                        </a:rPr>
                        <a:t>-</a:t>
                      </a:r>
                      <a:r>
                        <a:rPr lang="en" sz="800">
                          <a:solidFill>
                            <a:schemeClr val="dk1"/>
                          </a:solidFill>
                        </a:rPr>
                        <a:t> val_acc</a:t>
                      </a:r>
                      <a:r>
                        <a:rPr lang="en" sz="800">
                          <a:solidFill>
                            <a:srgbClr val="616161"/>
                          </a:solidFill>
                        </a:rPr>
                        <a:t>:</a:t>
                      </a:r>
                      <a:r>
                        <a:rPr lang="en" sz="800">
                          <a:solidFill>
                            <a:schemeClr val="dk1"/>
                          </a:solidFill>
                        </a:rPr>
                        <a:t> </a:t>
                      </a:r>
                      <a:r>
                        <a:rPr lang="en" sz="800">
                          <a:solidFill>
                            <a:srgbClr val="C53929"/>
                          </a:solidFill>
                        </a:rPr>
                        <a:t>0.8282</a:t>
                      </a:r>
                      <a:endParaRPr sz="800">
                        <a:solidFill>
                          <a:srgbClr val="3367D6"/>
                        </a:solidFill>
                      </a:endParaRPr>
                    </a:p>
                  </a:txBody>
                  <a:tcPr marT="63500" marB="63500" marR="63500" marL="63500">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42" name="Google Shape;242;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3" name="Google Shape;243;p3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 If we </a:t>
            </a:r>
            <a:r>
              <a:rPr b="1" lang="en" sz="1200">
                <a:solidFill>
                  <a:srgbClr val="3D85C6"/>
                </a:solidFill>
              </a:rPr>
              <a:t>overtrain the neural network</a:t>
            </a:r>
            <a:r>
              <a:rPr lang="en" sz="1200">
                <a:solidFill>
                  <a:schemeClr val="dk1"/>
                </a:solidFill>
              </a:rPr>
              <a:t>, the following can happen:</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neural network becomes </a:t>
            </a:r>
            <a:r>
              <a:rPr b="1" lang="en" sz="1200">
                <a:solidFill>
                  <a:srgbClr val="3D85C6"/>
                </a:solidFill>
              </a:rPr>
              <a:t>overfitted to the training data</a:t>
            </a:r>
            <a:r>
              <a:rPr lang="en" sz="1200">
                <a:solidFill>
                  <a:schemeClr val="dk1"/>
                </a:solidFill>
              </a:rPr>
              <a:t>, showing increasing accuracy on the training data, but degrading accuracy on the test data.</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 deeper neural networks, the layers will </a:t>
            </a:r>
            <a:r>
              <a:rPr b="1" lang="en" sz="1200">
                <a:solidFill>
                  <a:srgbClr val="3D85C6"/>
                </a:solidFill>
              </a:rPr>
              <a:t>learn in a non-uniform manner</a:t>
            </a:r>
            <a:r>
              <a:rPr lang="en" sz="1200">
                <a:solidFill>
                  <a:schemeClr val="dk1"/>
                </a:solidFill>
              </a:rPr>
              <a:t> and have different convergence rates. Thus, as some layers are working towards convergence, others may have convergence and thus start diverging.</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Continued training may cause the neural network to pop out of one local optima and </a:t>
            </a:r>
            <a:r>
              <a:rPr b="1" lang="en" sz="1200">
                <a:solidFill>
                  <a:srgbClr val="3D85C6"/>
                </a:solidFill>
              </a:rPr>
              <a:t>start converging on another local optima that is less accurate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49" name="Google Shape;249;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0" name="Google Shape;250;p3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 on Simple Covnet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are the stats for the first six epochs of a simple covnet on CIFAR-10. With each pass there is a steady reduction in loss, which means the neural network is getting closer to fitting the data. Additionally, the accuracy on the training data is going up from 52.35% to 87.4% and on the validation data from 63.46% to 67.14%.</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51" name="Google Shape;251;p37"/>
          <p:cNvGraphicFramePr/>
          <p:nvPr/>
        </p:nvGraphicFramePr>
        <p:xfrm>
          <a:off x="869363" y="2182275"/>
          <a:ext cx="3000000" cy="3000000"/>
        </p:xfrm>
        <a:graphic>
          <a:graphicData uri="http://schemas.openxmlformats.org/drawingml/2006/table">
            <a:tbl>
              <a:tblPr>
                <a:noFill/>
                <a:tableStyleId>{B5E19B2C-3485-4ACE-BECA-67D08FD26895}</a:tableStyleId>
              </a:tblPr>
              <a:tblGrid>
                <a:gridCol w="7405250"/>
              </a:tblGrid>
              <a:tr h="100000">
                <a:tc>
                  <a:txBody>
                    <a:bodyPr/>
                    <a:lstStyle/>
                    <a:p>
                      <a:pPr indent="0" lvl="0" marL="0" rtl="0" algn="l">
                        <a:lnSpc>
                          <a:spcPct val="115000"/>
                        </a:lnSpc>
                        <a:spcBef>
                          <a:spcPts val="0"/>
                        </a:spcBef>
                        <a:spcAft>
                          <a:spcPts val="0"/>
                        </a:spcAft>
                        <a:buNone/>
                      </a:pPr>
                      <a:r>
                        <a:rPr lang="en" sz="900">
                          <a:solidFill>
                            <a:srgbClr val="3367D6"/>
                          </a:solidFill>
                        </a:rPr>
                        <a:t>Train</a:t>
                      </a:r>
                      <a:r>
                        <a:rPr lang="en" sz="900"/>
                        <a:t> on </a:t>
                      </a:r>
                      <a:r>
                        <a:rPr lang="en" sz="900">
                          <a:solidFill>
                            <a:srgbClr val="C53929"/>
                          </a:solidFill>
                        </a:rPr>
                        <a:t>45000</a:t>
                      </a:r>
                      <a:r>
                        <a:rPr lang="en" sz="900"/>
                        <a:t> samples</a:t>
                      </a:r>
                      <a:r>
                        <a:rPr lang="en" sz="900">
                          <a:solidFill>
                            <a:srgbClr val="616161"/>
                          </a:solidFill>
                        </a:rPr>
                        <a:t>,</a:t>
                      </a:r>
                      <a:r>
                        <a:rPr lang="en" sz="900"/>
                        <a:t> validate on </a:t>
                      </a:r>
                      <a:r>
                        <a:rPr lang="en" sz="900">
                          <a:solidFill>
                            <a:srgbClr val="C53929"/>
                          </a:solidFill>
                        </a:rPr>
                        <a:t>5000</a:t>
                      </a:r>
                      <a:r>
                        <a:rPr lang="en" sz="900"/>
                        <a:t> samples</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1</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53s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1.3348</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0.5235</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1.0552</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0.6346</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2</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52s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0.9527</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0.6667</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0.9452</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0.6726</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3</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52s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0.7789</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0.7252</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0.9277</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0.6882</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4</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419s</a:t>
                      </a:r>
                      <a:r>
                        <a:rPr lang="en" sz="900"/>
                        <a:t> </a:t>
                      </a:r>
                      <a:r>
                        <a:rPr lang="en" sz="900">
                          <a:solidFill>
                            <a:srgbClr val="C53929"/>
                          </a:solidFill>
                        </a:rPr>
                        <a:t>9ms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0.6328</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0.7785</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0.9324</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0.6964</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5</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53s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0.4855</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0.8303</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1.0453</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0.6860</a:t>
                      </a:r>
                      <a:endParaRPr sz="900"/>
                    </a:p>
                    <a:p>
                      <a:pPr indent="0" lvl="0" marL="0" rtl="0" algn="l">
                        <a:lnSpc>
                          <a:spcPct val="115000"/>
                        </a:lnSpc>
                        <a:spcBef>
                          <a:spcPts val="0"/>
                        </a:spcBef>
                        <a:spcAft>
                          <a:spcPts val="0"/>
                        </a:spcAft>
                        <a:buNone/>
                      </a:pPr>
                      <a:r>
                        <a:rPr lang="en" sz="900">
                          <a:solidFill>
                            <a:srgbClr val="3367D6"/>
                          </a:solidFill>
                        </a:rPr>
                        <a:t>Epoch</a:t>
                      </a:r>
                      <a:r>
                        <a:rPr lang="en" sz="900"/>
                        <a:t> </a:t>
                      </a:r>
                      <a:r>
                        <a:rPr lang="en" sz="900">
                          <a:solidFill>
                            <a:srgbClr val="C53929"/>
                          </a:solidFill>
                        </a:rPr>
                        <a:t>6</a:t>
                      </a:r>
                      <a:r>
                        <a:rPr lang="en" sz="900">
                          <a:solidFill>
                            <a:srgbClr val="616161"/>
                          </a:solidFill>
                        </a:rPr>
                        <a:t>/</a:t>
                      </a:r>
                      <a:r>
                        <a:rPr lang="en" sz="900">
                          <a:solidFill>
                            <a:srgbClr val="C53929"/>
                          </a:solidFill>
                        </a:rPr>
                        <a:t>20</a:t>
                      </a:r>
                      <a:endParaRPr sz="900"/>
                    </a:p>
                    <a:p>
                      <a:pPr indent="0" lvl="0" marL="0" rtl="0" algn="l">
                        <a:lnSpc>
                          <a:spcPct val="115000"/>
                        </a:lnSpc>
                        <a:spcBef>
                          <a:spcPts val="0"/>
                        </a:spcBef>
                        <a:spcAft>
                          <a:spcPts val="0"/>
                        </a:spcAft>
                        <a:buNone/>
                      </a:pPr>
                      <a:r>
                        <a:rPr lang="en" sz="900">
                          <a:solidFill>
                            <a:srgbClr val="C53929"/>
                          </a:solidFill>
                        </a:rPr>
                        <a:t>45000</a:t>
                      </a:r>
                      <a:r>
                        <a:rPr lang="en" sz="900">
                          <a:solidFill>
                            <a:srgbClr val="616161"/>
                          </a:solidFill>
                        </a:rPr>
                        <a:t>/</a:t>
                      </a:r>
                      <a:r>
                        <a:rPr lang="en" sz="900">
                          <a:solidFill>
                            <a:srgbClr val="C53929"/>
                          </a:solidFill>
                        </a:rPr>
                        <a:t>45000</a:t>
                      </a:r>
                      <a:r>
                        <a:rPr lang="en" sz="900"/>
                        <a:t> </a:t>
                      </a:r>
                      <a:r>
                        <a:rPr lang="en" sz="900">
                          <a:solidFill>
                            <a:srgbClr val="616161"/>
                          </a:solidFill>
                        </a:rPr>
                        <a:t>[==============================]</a:t>
                      </a:r>
                      <a:r>
                        <a:rPr lang="en" sz="900"/>
                        <a:t> </a:t>
                      </a:r>
                      <a:r>
                        <a:rPr lang="en" sz="900">
                          <a:solidFill>
                            <a:srgbClr val="616161"/>
                          </a:solidFill>
                        </a:rPr>
                        <a:t>-</a:t>
                      </a:r>
                      <a:r>
                        <a:rPr lang="en" sz="900"/>
                        <a:t> </a:t>
                      </a:r>
                      <a:r>
                        <a:rPr lang="en" sz="900">
                          <a:solidFill>
                            <a:srgbClr val="C53929"/>
                          </a:solidFill>
                        </a:rPr>
                        <a:t>51s</a:t>
                      </a:r>
                      <a:r>
                        <a:rPr lang="en" sz="900"/>
                        <a:t> </a:t>
                      </a:r>
                      <a:r>
                        <a:rPr lang="en" sz="900">
                          <a:solidFill>
                            <a:srgbClr val="C53929"/>
                          </a:solidFill>
                        </a:rPr>
                        <a:t>1ms</a:t>
                      </a:r>
                      <a:r>
                        <a:rPr lang="en" sz="900">
                          <a:solidFill>
                            <a:srgbClr val="616161"/>
                          </a:solidFill>
                        </a:rPr>
                        <a:t>/</a:t>
                      </a:r>
                      <a:r>
                        <a:rPr lang="en" sz="900"/>
                        <a:t>sample </a:t>
                      </a:r>
                      <a:r>
                        <a:rPr lang="en" sz="900">
                          <a:solidFill>
                            <a:srgbClr val="616161"/>
                          </a:solidFill>
                        </a:rPr>
                        <a:t>-</a:t>
                      </a:r>
                      <a:r>
                        <a:rPr lang="en" sz="900"/>
                        <a:t> loss</a:t>
                      </a:r>
                      <a:r>
                        <a:rPr lang="en" sz="900">
                          <a:solidFill>
                            <a:srgbClr val="616161"/>
                          </a:solidFill>
                        </a:rPr>
                        <a:t>:</a:t>
                      </a:r>
                      <a:r>
                        <a:rPr lang="en" sz="900"/>
                        <a:t> </a:t>
                      </a:r>
                      <a:r>
                        <a:rPr lang="en" sz="900">
                          <a:solidFill>
                            <a:srgbClr val="C53929"/>
                          </a:solidFill>
                        </a:rPr>
                        <a:t>0.3575</a:t>
                      </a:r>
                      <a:r>
                        <a:rPr lang="en" sz="900"/>
                        <a:t> </a:t>
                      </a:r>
                      <a:r>
                        <a:rPr lang="en" sz="900">
                          <a:solidFill>
                            <a:srgbClr val="616161"/>
                          </a:solidFill>
                        </a:rPr>
                        <a:t>-</a:t>
                      </a:r>
                      <a:r>
                        <a:rPr lang="en" sz="900"/>
                        <a:t> acc</a:t>
                      </a:r>
                      <a:r>
                        <a:rPr lang="en" sz="900">
                          <a:solidFill>
                            <a:srgbClr val="616161"/>
                          </a:solidFill>
                        </a:rPr>
                        <a:t>:</a:t>
                      </a:r>
                      <a:r>
                        <a:rPr lang="en" sz="900"/>
                        <a:t> </a:t>
                      </a:r>
                      <a:r>
                        <a:rPr lang="en" sz="900">
                          <a:solidFill>
                            <a:srgbClr val="C53929"/>
                          </a:solidFill>
                        </a:rPr>
                        <a:t>0.8746</a:t>
                      </a:r>
                      <a:r>
                        <a:rPr lang="en" sz="900"/>
                        <a:t> </a:t>
                      </a:r>
                      <a:r>
                        <a:rPr lang="en" sz="900">
                          <a:solidFill>
                            <a:srgbClr val="616161"/>
                          </a:solidFill>
                        </a:rPr>
                        <a:t>-</a:t>
                      </a:r>
                      <a:r>
                        <a:rPr lang="en" sz="900"/>
                        <a:t> val_loss</a:t>
                      </a:r>
                      <a:r>
                        <a:rPr lang="en" sz="900">
                          <a:solidFill>
                            <a:srgbClr val="616161"/>
                          </a:solidFill>
                        </a:rPr>
                        <a:t>:</a:t>
                      </a:r>
                      <a:r>
                        <a:rPr lang="en" sz="900"/>
                        <a:t> </a:t>
                      </a:r>
                      <a:r>
                        <a:rPr lang="en" sz="900">
                          <a:solidFill>
                            <a:srgbClr val="C53929"/>
                          </a:solidFill>
                        </a:rPr>
                        <a:t>1.2903</a:t>
                      </a:r>
                      <a:r>
                        <a:rPr lang="en" sz="900"/>
                        <a:t> </a:t>
                      </a:r>
                      <a:r>
                        <a:rPr lang="en" sz="900">
                          <a:solidFill>
                            <a:srgbClr val="616161"/>
                          </a:solidFill>
                        </a:rPr>
                        <a:t>-</a:t>
                      </a:r>
                      <a:r>
                        <a:rPr lang="en" sz="900"/>
                        <a:t> val_acc</a:t>
                      </a:r>
                      <a:r>
                        <a:rPr lang="en" sz="900">
                          <a:solidFill>
                            <a:srgbClr val="616161"/>
                          </a:solidFill>
                        </a:rPr>
                        <a:t>:</a:t>
                      </a:r>
                      <a:r>
                        <a:rPr lang="en" sz="900"/>
                        <a:t> </a:t>
                      </a:r>
                      <a:r>
                        <a:rPr lang="en" sz="900">
                          <a:solidFill>
                            <a:srgbClr val="C53929"/>
                          </a:solidFill>
                        </a:rPr>
                        <a:t>0.6714</a:t>
                      </a:r>
                      <a:endParaRPr sz="9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Convergence</a:t>
            </a:r>
            <a:endParaRPr>
              <a:solidFill>
                <a:srgbClr val="38761D"/>
              </a:solidFill>
            </a:endParaRPr>
          </a:p>
        </p:txBody>
      </p:sp>
      <p:pic>
        <p:nvPicPr>
          <p:cNvPr id="257" name="Google Shape;257;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 name="Google Shape;258;p3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Overtraining on Simple Covnet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now look at epochs 11 thru 20. You can see that we’ve hit 98.46% on the training data, which means we are tightly fitted to the training data. On the other hand, our accuracy on the validation data plateaued at 66.58%.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59" name="Google Shape;259;p38"/>
          <p:cNvGraphicFramePr/>
          <p:nvPr/>
        </p:nvGraphicFramePr>
        <p:xfrm>
          <a:off x="869363" y="2480225"/>
          <a:ext cx="3000000" cy="3000000"/>
        </p:xfrm>
        <a:graphic>
          <a:graphicData uri="http://schemas.openxmlformats.org/drawingml/2006/table">
            <a:tbl>
              <a:tblPr>
                <a:noFill/>
                <a:tableStyleId>{B5E19B2C-3485-4ACE-BECA-67D08FD26895}</a:tableStyleId>
              </a:tblPr>
              <a:tblGrid>
                <a:gridCol w="7405250"/>
              </a:tblGrid>
              <a:tr h="100000">
                <a:tc>
                  <a:txBody>
                    <a:bodyPr/>
                    <a:lstStyle/>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11</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52s</a:t>
                      </a:r>
                      <a:r>
                        <a:rPr lang="en" sz="1000"/>
                        <a:t> </a:t>
                      </a:r>
                      <a:r>
                        <a:rPr lang="en" sz="1000">
                          <a:solidFill>
                            <a:srgbClr val="C53929"/>
                          </a:solidFill>
                        </a:rPr>
                        <a:t>1ms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0.0966</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0.9669</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2.1891</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0.6694</a:t>
                      </a:r>
                      <a:endParaRPr sz="1000"/>
                    </a:p>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12</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50s</a:t>
                      </a:r>
                      <a:r>
                        <a:rPr lang="en" sz="1000"/>
                        <a:t> </a:t>
                      </a:r>
                      <a:r>
                        <a:rPr lang="en" sz="1000">
                          <a:solidFill>
                            <a:srgbClr val="C53929"/>
                          </a:solidFill>
                        </a:rPr>
                        <a:t>1ms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0.0845</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0.9712</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2.3046</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0.6666</a:t>
                      </a:r>
                      <a:endParaRPr sz="1000"/>
                    </a:p>
                    <a:p>
                      <a:pPr indent="0" lvl="0" marL="0" rtl="0" algn="l">
                        <a:lnSpc>
                          <a:spcPct val="115000"/>
                        </a:lnSpc>
                        <a:spcBef>
                          <a:spcPts val="0"/>
                        </a:spcBef>
                        <a:spcAft>
                          <a:spcPts val="0"/>
                        </a:spcAft>
                        <a:buNone/>
                      </a:pPr>
                      <a:r>
                        <a:rPr lang="en" sz="1000">
                          <a:solidFill>
                            <a:srgbClr val="616161"/>
                          </a:solidFill>
                        </a:rPr>
                        <a:t>…..</a:t>
                      </a:r>
                      <a:endParaRPr sz="1000"/>
                    </a:p>
                    <a:p>
                      <a:pPr indent="0" lvl="0" marL="0" rtl="0" algn="l">
                        <a:lnSpc>
                          <a:spcPct val="115000"/>
                        </a:lnSpc>
                        <a:spcBef>
                          <a:spcPts val="0"/>
                        </a:spcBef>
                        <a:spcAft>
                          <a:spcPts val="0"/>
                        </a:spcAft>
                        <a:buNone/>
                      </a:pPr>
                      <a:r>
                        <a:rPr lang="en" sz="1000">
                          <a:solidFill>
                            <a:srgbClr val="3367D6"/>
                          </a:solidFill>
                        </a:rPr>
                        <a:t>Epoch</a:t>
                      </a:r>
                      <a:r>
                        <a:rPr lang="en" sz="1000"/>
                        <a:t> </a:t>
                      </a:r>
                      <a:r>
                        <a:rPr lang="en" sz="1000">
                          <a:solidFill>
                            <a:srgbClr val="C53929"/>
                          </a:solidFill>
                        </a:rPr>
                        <a:t>20</a:t>
                      </a:r>
                      <a:r>
                        <a:rPr lang="en" sz="1000">
                          <a:solidFill>
                            <a:srgbClr val="616161"/>
                          </a:solidFill>
                        </a:rPr>
                        <a:t>/</a:t>
                      </a:r>
                      <a:r>
                        <a:rPr lang="en" sz="1000">
                          <a:solidFill>
                            <a:srgbClr val="C53929"/>
                          </a:solidFill>
                        </a:rPr>
                        <a:t>20</a:t>
                      </a:r>
                      <a:endParaRPr sz="1000"/>
                    </a:p>
                    <a:p>
                      <a:pPr indent="0" lvl="0" marL="0" rtl="0" algn="l">
                        <a:lnSpc>
                          <a:spcPct val="115000"/>
                        </a:lnSpc>
                        <a:spcBef>
                          <a:spcPts val="0"/>
                        </a:spcBef>
                        <a:spcAft>
                          <a:spcPts val="0"/>
                        </a:spcAft>
                        <a:buNone/>
                      </a:pPr>
                      <a:r>
                        <a:rPr lang="en" sz="1000">
                          <a:solidFill>
                            <a:srgbClr val="C53929"/>
                          </a:solidFill>
                        </a:rPr>
                        <a:t>45000</a:t>
                      </a:r>
                      <a:r>
                        <a:rPr lang="en" sz="1000">
                          <a:solidFill>
                            <a:srgbClr val="616161"/>
                          </a:solidFill>
                        </a:rPr>
                        <a:t>/</a:t>
                      </a:r>
                      <a:r>
                        <a:rPr lang="en" sz="1000">
                          <a:solidFill>
                            <a:srgbClr val="C53929"/>
                          </a:solidFill>
                        </a:rPr>
                        <a:t>45000</a:t>
                      </a:r>
                      <a:r>
                        <a:rPr lang="en" sz="1000"/>
                        <a:t> </a:t>
                      </a:r>
                      <a:r>
                        <a:rPr lang="en" sz="1000">
                          <a:solidFill>
                            <a:srgbClr val="616161"/>
                          </a:solidFill>
                        </a:rPr>
                        <a:t>[==============================]</a:t>
                      </a:r>
                      <a:r>
                        <a:rPr lang="en" sz="1000"/>
                        <a:t> </a:t>
                      </a:r>
                      <a:r>
                        <a:rPr lang="en" sz="1000">
                          <a:solidFill>
                            <a:srgbClr val="616161"/>
                          </a:solidFill>
                        </a:rPr>
                        <a:t>-</a:t>
                      </a:r>
                      <a:r>
                        <a:rPr lang="en" sz="1000"/>
                        <a:t> </a:t>
                      </a:r>
                      <a:r>
                        <a:rPr lang="en" sz="1000">
                          <a:solidFill>
                            <a:srgbClr val="C53929"/>
                          </a:solidFill>
                        </a:rPr>
                        <a:t>1683s</a:t>
                      </a:r>
                      <a:r>
                        <a:rPr lang="en" sz="1000"/>
                        <a:t> </a:t>
                      </a:r>
                      <a:r>
                        <a:rPr lang="en" sz="1000">
                          <a:solidFill>
                            <a:srgbClr val="C53929"/>
                          </a:solidFill>
                        </a:rPr>
                        <a:t>37ms</a:t>
                      </a:r>
                      <a:r>
                        <a:rPr lang="en" sz="1000">
                          <a:solidFill>
                            <a:srgbClr val="616161"/>
                          </a:solidFill>
                        </a:rPr>
                        <a:t>/</a:t>
                      </a:r>
                      <a:r>
                        <a:rPr lang="en" sz="1000"/>
                        <a:t>sample </a:t>
                      </a:r>
                      <a:r>
                        <a:rPr lang="en" sz="1000">
                          <a:solidFill>
                            <a:srgbClr val="616161"/>
                          </a:solidFill>
                        </a:rPr>
                        <a:t>-</a:t>
                      </a:r>
                      <a:r>
                        <a:rPr lang="en" sz="1000"/>
                        <a:t> loss</a:t>
                      </a:r>
                      <a:r>
                        <a:rPr lang="en" sz="1000">
                          <a:solidFill>
                            <a:srgbClr val="616161"/>
                          </a:solidFill>
                        </a:rPr>
                        <a:t>:</a:t>
                      </a:r>
                      <a:r>
                        <a:rPr lang="en" sz="1000"/>
                        <a:t> </a:t>
                      </a:r>
                      <a:r>
                        <a:rPr lang="en" sz="1000">
                          <a:solidFill>
                            <a:srgbClr val="C53929"/>
                          </a:solidFill>
                        </a:rPr>
                        <a:t>0.0463</a:t>
                      </a:r>
                      <a:r>
                        <a:rPr lang="en" sz="1000"/>
                        <a:t> </a:t>
                      </a:r>
                      <a:r>
                        <a:rPr lang="en" sz="1000">
                          <a:solidFill>
                            <a:srgbClr val="616161"/>
                          </a:solidFill>
                        </a:rPr>
                        <a:t>-</a:t>
                      </a:r>
                      <a:r>
                        <a:rPr lang="en" sz="1000"/>
                        <a:t> acc</a:t>
                      </a:r>
                      <a:r>
                        <a:rPr lang="en" sz="1000">
                          <a:solidFill>
                            <a:srgbClr val="616161"/>
                          </a:solidFill>
                        </a:rPr>
                        <a:t>:</a:t>
                      </a:r>
                      <a:r>
                        <a:rPr lang="en" sz="1000"/>
                        <a:t> </a:t>
                      </a:r>
                      <a:r>
                        <a:rPr lang="en" sz="1000">
                          <a:solidFill>
                            <a:srgbClr val="C53929"/>
                          </a:solidFill>
                        </a:rPr>
                        <a:t>0.9848</a:t>
                      </a:r>
                      <a:r>
                        <a:rPr lang="en" sz="1000"/>
                        <a:t> </a:t>
                      </a:r>
                      <a:r>
                        <a:rPr lang="en" sz="1000">
                          <a:solidFill>
                            <a:srgbClr val="616161"/>
                          </a:solidFill>
                        </a:rPr>
                        <a:t>-</a:t>
                      </a:r>
                      <a:r>
                        <a:rPr lang="en" sz="1000"/>
                        <a:t> val_loss</a:t>
                      </a:r>
                      <a:r>
                        <a:rPr lang="en" sz="1000">
                          <a:solidFill>
                            <a:srgbClr val="616161"/>
                          </a:solidFill>
                        </a:rPr>
                        <a:t>:</a:t>
                      </a:r>
                      <a:r>
                        <a:rPr lang="en" sz="1000"/>
                        <a:t> </a:t>
                      </a:r>
                      <a:r>
                        <a:rPr lang="en" sz="1000">
                          <a:solidFill>
                            <a:srgbClr val="C53929"/>
                          </a:solidFill>
                        </a:rPr>
                        <a:t>3.1512</a:t>
                      </a:r>
                      <a:r>
                        <a:rPr lang="en" sz="1000"/>
                        <a:t> </a:t>
                      </a:r>
                      <a:r>
                        <a:rPr lang="en" sz="1000">
                          <a:solidFill>
                            <a:srgbClr val="616161"/>
                          </a:solidFill>
                        </a:rPr>
                        <a:t>-</a:t>
                      </a:r>
                      <a:r>
                        <a:rPr lang="en" sz="1000"/>
                        <a:t> val_acc</a:t>
                      </a:r>
                      <a:r>
                        <a:rPr lang="en" sz="1000">
                          <a:solidFill>
                            <a:srgbClr val="616161"/>
                          </a:solidFill>
                        </a:rPr>
                        <a:t>:</a:t>
                      </a:r>
                      <a:r>
                        <a:rPr lang="en" sz="1000"/>
                        <a:t> </a:t>
                      </a:r>
                      <a:r>
                        <a:rPr lang="en" sz="1000">
                          <a:solidFill>
                            <a:srgbClr val="C53929"/>
                          </a:solidFill>
                        </a:rPr>
                        <a:t>0.6658</a:t>
                      </a:r>
                      <a:endParaRPr sz="1000"/>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65" name="Google Shape;265;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6" name="Google Shape;266;p3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Checkpointing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Checkpointing is periodically saving the learned model parameters and current hyperparameter values during training. There are two reasons for doing this:</a:t>
            </a:r>
            <a:br>
              <a:rPr lang="en" sz="12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rgbClr val="3D85C6"/>
                </a:solidFill>
              </a:rPr>
              <a:t>To be able to resume training of a model without restarting the training (i.e., where it left off).</a:t>
            </a:r>
            <a:br>
              <a:rPr lang="en">
                <a:solidFill>
                  <a:schemeClr val="dk1"/>
                </a:solidFill>
              </a:rPr>
            </a:br>
            <a:endParaRPr>
              <a:solidFill>
                <a:schemeClr val="dk1"/>
              </a:solidFill>
            </a:endParaRPr>
          </a:p>
          <a:p>
            <a:pPr indent="-317500" lvl="0" marL="457200" rtl="0" algn="l">
              <a:lnSpc>
                <a:spcPct val="115000"/>
              </a:lnSpc>
              <a:spcBef>
                <a:spcPts val="0"/>
              </a:spcBef>
              <a:spcAft>
                <a:spcPts val="0"/>
              </a:spcAft>
              <a:buClr>
                <a:srgbClr val="3D85C6"/>
              </a:buClr>
              <a:buSzPts val="1400"/>
              <a:buChar char="●"/>
            </a:pPr>
            <a:r>
              <a:rPr b="1" lang="en">
                <a:solidFill>
                  <a:srgbClr val="3D85C6"/>
                </a:solidFill>
              </a:rPr>
              <a:t>Identify a past point training that the model gave the best results.</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72" name="Google Shape;272;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73" name="Google Shape;273;p4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 Checkpoint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By default, checkpointing </a:t>
            </a:r>
            <a:r>
              <a:rPr b="1" lang="en" sz="1200">
                <a:solidFill>
                  <a:srgbClr val="3D85C6"/>
                </a:solidFill>
              </a:rPr>
              <a:t>occurs at the end of an epoch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parameter </a:t>
            </a:r>
            <a:r>
              <a:rPr b="1" lang="en" sz="1200"/>
              <a:t>filepath</a:t>
            </a:r>
            <a:r>
              <a:rPr lang="en" sz="1200">
                <a:solidFill>
                  <a:schemeClr val="dk1"/>
                </a:solidFill>
              </a:rPr>
              <a:t> is the file path of where to write the checkpoint to. The filepath can either be a complete file path or a formatted file path. In the former case, the checkpoint file would be overwritten each time. In the case below, we used the format syntax `epoch:02d’ to generate a unique file for each checkpoint, based on the epoch number. For example, if it’s the third epoch, the file would be ‘mymodel-03.ckpt’.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74" name="Google Shape;274;p40"/>
          <p:cNvGraphicFramePr/>
          <p:nvPr/>
        </p:nvGraphicFramePr>
        <p:xfrm>
          <a:off x="824363" y="3129250"/>
          <a:ext cx="3000000" cy="3000000"/>
        </p:xfrm>
        <a:graphic>
          <a:graphicData uri="http://schemas.openxmlformats.org/drawingml/2006/table">
            <a:tbl>
              <a:tblPr>
                <a:noFill/>
                <a:tableStyleId>{B5E19B2C-3485-4ACE-BECA-67D08FD26895}</a:tableStyleId>
              </a:tblPr>
              <a:tblGrid>
                <a:gridCol w="7405250"/>
              </a:tblGrid>
              <a:tr h="1000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callbacks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unique checkpoint file per checkpoint using the formatting option {epoch:02d}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filepath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"mymodel-{epoch:02d}.ckpt"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80" name="Google Shape;280;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81" name="Google Shape;281;p4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Restore from a</a:t>
            </a:r>
            <a:r>
              <a:rPr b="1" lang="en" sz="1200">
                <a:solidFill>
                  <a:schemeClr val="dk1"/>
                </a:solidFill>
              </a:rPr>
              <a:t> Checkpoint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model can then be subsequently restored from a checkpoint using the </a:t>
            </a:r>
            <a:r>
              <a:rPr b="1" lang="en" sz="1200"/>
              <a:t>load_model() </a:t>
            </a:r>
            <a:r>
              <a:rPr lang="en" sz="1200">
                <a:solidFill>
                  <a:schemeClr val="dk1"/>
                </a:solidFill>
              </a:rPr>
              <a:t>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82" name="Google Shape;282;p41"/>
          <p:cNvGraphicFramePr/>
          <p:nvPr/>
        </p:nvGraphicFramePr>
        <p:xfrm>
          <a:off x="761638" y="2462800"/>
          <a:ext cx="3000000" cy="3000000"/>
        </p:xfrm>
        <a:graphic>
          <a:graphicData uri="http://schemas.openxmlformats.org/drawingml/2006/table">
            <a:tbl>
              <a:tblPr>
                <a:noFill/>
                <a:tableStyleId>{B5E19B2C-3485-4ACE-BECA-67D08FD26895}</a:tableStyleId>
              </a:tblPr>
              <a:tblGrid>
                <a:gridCol w="7405250"/>
              </a:tblGrid>
              <a:tr h="9458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restore a model from a saved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'mymodel-03.ckpt'</a:t>
                      </a:r>
                      <a:r>
                        <a:rPr lang="en" sz="1000">
                          <a:solidFill>
                            <a:srgbClr val="616161"/>
                          </a:solidFill>
                          <a:latin typeface="Consolas"/>
                          <a:ea typeface="Consolas"/>
                          <a:cs typeface="Consolas"/>
                          <a:sym typeface="Consolas"/>
                        </a:rPr>
                        <a:t>)</a:t>
                      </a:r>
                      <a:endParaRPr sz="1000">
                        <a:solidFill>
                          <a:srgbClr val="3367D6"/>
                        </a:solidFill>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72" name="Google Shape;72;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3" name="Google Shape;73;p15"/>
          <p:cNvSpPr txBox="1"/>
          <p:nvPr/>
        </p:nvSpPr>
        <p:spPr>
          <a:xfrm>
            <a:off x="356700" y="62865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t>Feeding</a:t>
            </a:r>
            <a:endParaRPr b="1" sz="1200"/>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sz="1200">
                <a:solidFill>
                  <a:srgbClr val="3D85C6"/>
                </a:solidFill>
              </a:rPr>
              <a:t>Feeding</a:t>
            </a:r>
            <a:r>
              <a:rPr b="1" lang="en" sz="1200">
                <a:solidFill>
                  <a:srgbClr val="3D85C6"/>
                </a:solidFill>
              </a:rPr>
              <a:t> </a:t>
            </a:r>
            <a:r>
              <a:rPr lang="en" sz="1200">
                <a:solidFill>
                  <a:schemeClr val="dk1"/>
                </a:solidFill>
              </a:rPr>
              <a:t>is the process of </a:t>
            </a:r>
            <a:r>
              <a:rPr b="1" lang="en" sz="1200">
                <a:solidFill>
                  <a:srgbClr val="3D85C6"/>
                </a:solidFill>
              </a:rPr>
              <a:t>sampling batches from the training data and forward feeding the batches through the model</a:t>
            </a:r>
            <a:r>
              <a:rPr lang="en" sz="1200">
                <a:solidFill>
                  <a:schemeClr val="dk1"/>
                </a:solidFill>
              </a:rPr>
              <a:t>, and calculating the loss at the output.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b="1" lang="en" sz="1200">
                <a:solidFill>
                  <a:srgbClr val="3D85C6"/>
                </a:solidFill>
              </a:rPr>
              <a:t>batch</a:t>
            </a:r>
            <a:r>
              <a:rPr lang="en" sz="1200">
                <a:solidFill>
                  <a:schemeClr val="dk1"/>
                </a:solidFill>
              </a:rPr>
              <a:t> can be </a:t>
            </a:r>
            <a:r>
              <a:rPr b="1" lang="en" sz="1200">
                <a:solidFill>
                  <a:srgbClr val="3D85C6"/>
                </a:solidFill>
              </a:rPr>
              <a:t>one or more examples from the training data chosen at random</a:t>
            </a:r>
            <a:r>
              <a:rPr lang="en" sz="1200">
                <a:solidFill>
                  <a:schemeClr val="dk1"/>
                </a:solidFill>
              </a:rPr>
              <a:t>. All the training data is split into batches, and typically each example will appear in only one batch.</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entire training data is fed multiple times to the model. </a:t>
            </a:r>
            <a:r>
              <a:rPr b="1" lang="en" sz="1200">
                <a:solidFill>
                  <a:srgbClr val="3D85C6"/>
                </a:solidFill>
              </a:rPr>
              <a:t>Each time we feed the entire training data it is called an epoch</a:t>
            </a:r>
            <a:r>
              <a:rPr lang="en" sz="1200">
                <a:solidFill>
                  <a:schemeClr val="dk1"/>
                </a:solidFill>
              </a:rPr>
              <a:t>; whereby, each epoch is a different random permutation into batches -- that is, no two epochs have the same ordering of examples.</a:t>
            </a:r>
            <a:br>
              <a:rPr lang="en" sz="12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4" name="Google Shape;74;p15"/>
          <p:cNvPicPr preferRelativeResize="0"/>
          <p:nvPr/>
        </p:nvPicPr>
        <p:blipFill>
          <a:blip r:embed="rId4">
            <a:alphaModFix/>
          </a:blip>
          <a:stretch>
            <a:fillRect/>
          </a:stretch>
        </p:blipFill>
        <p:spPr>
          <a:xfrm>
            <a:off x="2271263" y="3054150"/>
            <a:ext cx="5343275" cy="208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88" name="Google Shape;288;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89" name="Google Shape;289;p4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Periodic Checkpointing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models with larger number of parameters and/or number of epochs, one may choose to save a checkpoint on every nth epoch (e.g., every 4th epoch) with the parameter </a:t>
            </a:r>
            <a:r>
              <a:rPr b="1" lang="en" sz="1200">
                <a:latin typeface="Consolas"/>
                <a:ea typeface="Consolas"/>
                <a:cs typeface="Consolas"/>
                <a:sym typeface="Consolas"/>
              </a:rPr>
              <a:t>period</a:t>
            </a:r>
            <a:r>
              <a:rPr lang="en" sz="1200">
                <a:solidFill>
                  <a:schemeClr val="dk1"/>
                </a:solidFill>
              </a:rPr>
              <a:t>. In the code example below, a checkpoint is saved on every 4th epoch: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90" name="Google Shape;290;p42"/>
          <p:cNvGraphicFramePr/>
          <p:nvPr/>
        </p:nvGraphicFramePr>
        <p:xfrm>
          <a:off x="761638" y="2462800"/>
          <a:ext cx="3000000" cy="3000000"/>
        </p:xfrm>
        <a:graphic>
          <a:graphicData uri="http://schemas.openxmlformats.org/drawingml/2006/table">
            <a:tbl>
              <a:tblPr>
                <a:noFill/>
                <a:tableStyleId>{B5E19B2C-3485-4ACE-BECA-67D08FD26895}</a:tableStyleId>
              </a:tblPr>
              <a:tblGrid>
                <a:gridCol w="7405250"/>
              </a:tblGrid>
              <a:tr h="9458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checkpoint for every 4th epoch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period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96" name="Google Shape;296;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97" name="Google Shape;297;p4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Save Best</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may choose to save the current best checkpoint with the parameters </a:t>
            </a:r>
            <a:r>
              <a:rPr b="1" lang="en" sz="1200"/>
              <a:t>save_best_only=True</a:t>
            </a:r>
            <a:r>
              <a:rPr lang="en" sz="1200">
                <a:solidFill>
                  <a:schemeClr val="dk1"/>
                </a:solidFill>
              </a:rPr>
              <a:t> and the parameter </a:t>
            </a:r>
            <a:r>
              <a:rPr b="1" lang="en" sz="1200"/>
              <a:t>monitor </a:t>
            </a:r>
            <a:r>
              <a:rPr lang="en" sz="1200">
                <a:solidFill>
                  <a:schemeClr val="dk1"/>
                </a:solidFill>
              </a:rPr>
              <a:t>to the measurement to base the decision on. Examples: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If the parameter </a:t>
            </a:r>
            <a:r>
              <a:rPr b="1" lang="en" sz="1200"/>
              <a:t>monitor </a:t>
            </a:r>
            <a:r>
              <a:rPr lang="en" sz="1200">
                <a:solidFill>
                  <a:schemeClr val="dk1"/>
                </a:solidFill>
              </a:rPr>
              <a:t>is set to</a:t>
            </a:r>
            <a:r>
              <a:rPr lang="en" sz="1200">
                <a:solidFill>
                  <a:srgbClr val="3367D6"/>
                </a:solidFill>
              </a:rPr>
              <a:t> </a:t>
            </a:r>
            <a:r>
              <a:rPr b="1" lang="en" sz="1200"/>
              <a:t>val_acc</a:t>
            </a:r>
            <a:r>
              <a:rPr lang="en" sz="1200">
                <a:solidFill>
                  <a:schemeClr val="dk1"/>
                </a:solidFill>
              </a:rPr>
              <a:t>, it will only write a checkpoint if the valuation accuracy is higher than the last saved checkpoint.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If the parameter is set to </a:t>
            </a:r>
            <a:r>
              <a:rPr b="1" lang="en" sz="1200"/>
              <a:t>val_loss</a:t>
            </a:r>
            <a:r>
              <a:rPr lang="en" sz="1200">
                <a:solidFill>
                  <a:schemeClr val="dk1"/>
                </a:solidFill>
              </a:rPr>
              <a:t>, it will only write a checkpoint if the valuation loss is lower than the last saved checkpoint.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98" name="Google Shape;298;p43"/>
          <p:cNvGraphicFramePr/>
          <p:nvPr/>
        </p:nvGraphicFramePr>
        <p:xfrm>
          <a:off x="761638" y="3066525"/>
          <a:ext cx="3000000" cy="3000000"/>
        </p:xfrm>
        <a:graphic>
          <a:graphicData uri="http://schemas.openxmlformats.org/drawingml/2006/table">
            <a:tbl>
              <a:tblPr>
                <a:noFill/>
                <a:tableStyleId>{B5E19B2C-3485-4ACE-BECA-67D08FD26895}</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checkpoint for every 4th epoch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checkpoint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ModelCheckpoint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save_best_only</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'val_acc'</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the callbacks parameter to enable the checkpoint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checkpoint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04" name="Google Shape;304;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305" name="Google Shape;305;p4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Early Stopping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a:t>
            </a:r>
            <a:r>
              <a:rPr b="1" lang="en" sz="1200">
                <a:solidFill>
                  <a:srgbClr val="3D85C6"/>
                </a:solidFill>
              </a:rPr>
              <a:t>early stop is setting a condition upon which training is terminated earlier than the set limits</a:t>
            </a:r>
            <a:r>
              <a:rPr lang="en" sz="1200">
                <a:solidFill>
                  <a:schemeClr val="dk1"/>
                </a:solidFill>
              </a:rPr>
              <a:t> (e.g., number of epochs).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is generally set to conserve resources and/or prevent overtraining when a goal objective is reached, such 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D85C6"/>
              </a:buClr>
              <a:buSzPts val="1400"/>
              <a:buChar char="●"/>
            </a:pPr>
            <a:r>
              <a:rPr b="1" lang="en">
                <a:solidFill>
                  <a:srgbClr val="3D85C6"/>
                </a:solidFill>
              </a:rPr>
              <a:t>level of accuracy, </a:t>
            </a:r>
            <a:endParaRPr b="1">
              <a:solidFill>
                <a:srgbClr val="3D85C6"/>
              </a:solidFill>
            </a:endParaRPr>
          </a:p>
          <a:p>
            <a:pPr indent="-317500" lvl="0" marL="2286000" rtl="0" algn="l">
              <a:lnSpc>
                <a:spcPct val="115000"/>
              </a:lnSpc>
              <a:spcBef>
                <a:spcPts val="0"/>
              </a:spcBef>
              <a:spcAft>
                <a:spcPts val="0"/>
              </a:spcAft>
              <a:buClr>
                <a:srgbClr val="3D85C6"/>
              </a:buClr>
              <a:buSzPts val="1400"/>
              <a:buChar char="●"/>
            </a:pPr>
            <a:r>
              <a:rPr b="1" lang="en">
                <a:solidFill>
                  <a:srgbClr val="3D85C6"/>
                </a:solidFill>
              </a:rPr>
              <a:t>convergence on evaluation loss, etc.</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306" name="Google Shape;306;p44"/>
          <p:cNvSpPr txBox="1"/>
          <p:nvPr/>
        </p:nvSpPr>
        <p:spPr>
          <a:xfrm>
            <a:off x="1004550" y="3956125"/>
            <a:ext cx="7134900" cy="5409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8761D"/>
                </a:solidFill>
              </a:rPr>
              <a:t>For example, one might set a training for 20 epochs, which average 30 minutes each --for a total of 10 hours. But if the objective is met after 8 epochs, it would be ideal to terminate the training, saving 6 hours of resources.</a:t>
            </a:r>
            <a:endParaRPr sz="1000">
              <a:solidFill>
                <a:srgbClr val="38761D"/>
              </a:solidFill>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12" name="Google Shape;312;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13" name="Google Shape;313;p4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an Early Stop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example below, </a:t>
            </a:r>
            <a:r>
              <a:rPr b="1" lang="en" sz="1200">
                <a:solidFill>
                  <a:srgbClr val="3D85C6"/>
                </a:solidFill>
              </a:rPr>
              <a:t>training will be stopped early if the valuation loss stops reducing from the previous epoch</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14" name="Google Shape;314;p45"/>
          <p:cNvGraphicFramePr/>
          <p:nvPr/>
        </p:nvGraphicFramePr>
        <p:xfrm>
          <a:off x="714588" y="2211875"/>
          <a:ext cx="3000000" cy="3000000"/>
        </p:xfrm>
        <a:graphic>
          <a:graphicData uri="http://schemas.openxmlformats.org/drawingml/2006/table">
            <a:tbl>
              <a:tblPr>
                <a:noFill/>
                <a:tableStyleId>{B5E19B2C-3485-4ACE-BECA-67D08FD26895}</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callbacks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an early stop (termination of training) when the valuation loss has stopped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reducing (default setting).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earlystop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'val_loss'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early stop to stop training early if the valuation loss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stops decreasing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earlystop</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Early Stopping</a:t>
            </a:r>
            <a:endParaRPr>
              <a:solidFill>
                <a:srgbClr val="38761D"/>
              </a:solidFill>
            </a:endParaRPr>
          </a:p>
        </p:txBody>
      </p:sp>
      <p:pic>
        <p:nvPicPr>
          <p:cNvPr id="320" name="Google Shape;320;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21" name="Google Shape;321;p4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Setting an Early Stop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alternately monitor the valuation accuracy with the parameter setting </a:t>
            </a:r>
            <a:r>
              <a:rPr b="1" lang="en" sz="1200"/>
              <a:t>monitor=”val_acc”</a:t>
            </a:r>
            <a:r>
              <a:rPr lang="en" sz="1200">
                <a:solidFill>
                  <a:schemeClr val="dk1"/>
                </a:solidFill>
              </a:rPr>
              <a:t>. There are some additional parameters for fine tuning to prevent inadvertent early stop, such as on a saddle point where more training will overcome.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parameter </a:t>
            </a:r>
            <a:r>
              <a:rPr b="1" lang="en" sz="1200"/>
              <a:t>patience</a:t>
            </a:r>
            <a:r>
              <a:rPr lang="en" sz="1200">
                <a:solidFill>
                  <a:schemeClr val="dk1"/>
                </a:solidFill>
              </a:rPr>
              <a:t> specifies a minimum number of epochs without improvement before early stop, and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parameter </a:t>
            </a:r>
            <a:r>
              <a:rPr b="1" lang="en" sz="1200"/>
              <a:t>min_delta</a:t>
            </a:r>
            <a:r>
              <a:rPr lang="en" sz="1200">
                <a:solidFill>
                  <a:schemeClr val="dk1"/>
                </a:solidFill>
              </a:rPr>
              <a:t> specifies a minimum threshold to determine if the model improved or not.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22" name="Google Shape;322;p46"/>
          <p:cNvGraphicFramePr/>
          <p:nvPr/>
        </p:nvGraphicFramePr>
        <p:xfrm>
          <a:off x="691038" y="3129250"/>
          <a:ext cx="3000000" cy="3000000"/>
        </p:xfrm>
        <a:graphic>
          <a:graphicData uri="http://schemas.openxmlformats.org/drawingml/2006/table">
            <a:tbl>
              <a:tblPr>
                <a:noFill/>
                <a:tableStyleId>{B5E19B2C-3485-4ACE-BECA-67D08FD26895}</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an early stop (termination of training) when the valuation loss has stopped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reducing for three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earlystop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EarlyStopping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monitor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'val_loss'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patience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 and use early stop to stop training early if the valuation loss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stops decreasing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callbacks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earlystop</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28" name="Google Shape;328;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29" name="Google Shape;329;p4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Parameters vs. Hyperparameters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304800" lvl="0" marL="457200" rtl="0" algn="l">
              <a:lnSpc>
                <a:spcPct val="115000"/>
              </a:lnSpc>
              <a:spcBef>
                <a:spcPts val="0"/>
              </a:spcBef>
              <a:spcAft>
                <a:spcPts val="0"/>
              </a:spcAft>
              <a:buSzPts val="1200"/>
              <a:buChar char="●"/>
            </a:pPr>
            <a:r>
              <a:rPr b="1" lang="en" sz="1200">
                <a:solidFill>
                  <a:srgbClr val="3D85C6"/>
                </a:solidFill>
              </a:rPr>
              <a:t>Parameters</a:t>
            </a:r>
            <a:r>
              <a:rPr lang="en" sz="1200">
                <a:solidFill>
                  <a:schemeClr val="dk1"/>
                </a:solidFill>
              </a:rPr>
              <a:t> - These are the parameters (weights and biases) which are “learned” during training and stay with the model after it is trained.</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Hyperparameters </a:t>
            </a:r>
            <a:r>
              <a:rPr lang="en" sz="1200">
                <a:solidFill>
                  <a:schemeClr val="dk1"/>
                </a:solidFill>
              </a:rPr>
              <a:t>- These are the parameters (e.g., epochs, learning rate) used to train the model, </a:t>
            </a:r>
            <a:r>
              <a:rPr lang="en" sz="1200" u="sng">
                <a:solidFill>
                  <a:schemeClr val="dk1"/>
                </a:solidFill>
              </a:rPr>
              <a:t>but are not part of the model after it is trained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35" name="Google Shape;335;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36" name="Google Shape;336;p4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Hyperparameters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Hyperparameters are used to improve the training of the model, such as for: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long does it take to train the model?</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fast does the model converge?</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Does it find the global optima?</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accurate is the model?</a:t>
            </a:r>
            <a:br>
              <a:rPr b="1" lang="en" sz="1200">
                <a:solidFill>
                  <a:srgbClr val="3D85C6"/>
                </a:solidFill>
              </a:rPr>
            </a:br>
            <a:endParaRPr b="1" sz="1200">
              <a:solidFill>
                <a:srgbClr val="3D85C6"/>
              </a:solidFill>
            </a:endParaRPr>
          </a:p>
          <a:p>
            <a:pPr indent="-304800" lvl="0" marL="2286000" rtl="0" algn="l">
              <a:lnSpc>
                <a:spcPct val="115000"/>
              </a:lnSpc>
              <a:spcBef>
                <a:spcPts val="0"/>
              </a:spcBef>
              <a:spcAft>
                <a:spcPts val="0"/>
              </a:spcAft>
              <a:buClr>
                <a:srgbClr val="3D85C6"/>
              </a:buClr>
              <a:buSzPts val="1200"/>
              <a:buAutoNum type="arabicPeriod"/>
            </a:pPr>
            <a:r>
              <a:rPr b="1" lang="en" sz="1200">
                <a:solidFill>
                  <a:srgbClr val="3D85C6"/>
                </a:solidFill>
              </a:rPr>
              <a:t>How overfitted is the model?</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42" name="Google Shape;342;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43" name="Google Shape;343;p4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Epochs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most basic hyperparameter is the number of epochs -- though this is now being more commonly replaced with steps. The </a:t>
            </a:r>
            <a:r>
              <a:rPr b="1" lang="en" sz="1200">
                <a:solidFill>
                  <a:srgbClr val="3D85C6"/>
                </a:solidFill>
              </a:rPr>
              <a:t>epochs hyperparameter is the number of times you will pass the entire training data through the neural network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Early presumptions on training were that the more times you feed the training data into the model, the better the accuracy. What we’ve found, particularly on larger and more complex networks, is that there is a point where the accuracy will degrade.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49" name="Google Shape;349;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50" name="Google Shape;350;p5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way to </a:t>
            </a:r>
            <a:r>
              <a:rPr b="1" lang="en" sz="1200">
                <a:solidFill>
                  <a:srgbClr val="3D85C6"/>
                </a:solidFill>
              </a:rPr>
              <a:t>improve accuracy and reduce training time is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epochs, we think of a sequential draw of batches from our training data. Even though we randomly shuffle the training data at the start of each epoch, the sampling distribution is still the same.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51" name="Google Shape;351;p50"/>
          <p:cNvPicPr preferRelativeResize="0"/>
          <p:nvPr/>
        </p:nvPicPr>
        <p:blipFill>
          <a:blip r:embed="rId4">
            <a:alphaModFix/>
          </a:blip>
          <a:stretch>
            <a:fillRect/>
          </a:stretch>
        </p:blipFill>
        <p:spPr>
          <a:xfrm>
            <a:off x="2399250" y="2571750"/>
            <a:ext cx="5084525" cy="2517825"/>
          </a:xfrm>
          <a:prstGeom prst="rect">
            <a:avLst/>
          </a:prstGeom>
          <a:noFill/>
          <a:ln>
            <a:noFill/>
          </a:ln>
        </p:spPr>
      </p:pic>
      <p:sp>
        <p:nvSpPr>
          <p:cNvPr id="352" name="Google Shape;352;p50"/>
          <p:cNvSpPr txBox="1"/>
          <p:nvPr/>
        </p:nvSpPr>
        <p:spPr>
          <a:xfrm>
            <a:off x="462600" y="3293100"/>
            <a:ext cx="1740600" cy="12624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0F9D58"/>
                </a:solidFill>
              </a:rPr>
              <a:t>Let’s now think of the entire population of what we want to recognize. In statistics, we call this the population distribution.</a:t>
            </a:r>
            <a:endParaRPr sz="1000">
              <a:solidFill>
                <a:srgbClr val="0F9D58"/>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58" name="Google Shape;358;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59" name="Google Shape;359;p5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we will never have a dataset that is the actual entire population distribution. Instead, we have some samples, which we refer to as a sampling distribution of the population distribution, as depicted in the figure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360" name="Google Shape;360;p51"/>
          <p:cNvPicPr preferRelativeResize="0"/>
          <p:nvPr/>
        </p:nvPicPr>
        <p:blipFill>
          <a:blip r:embed="rId4">
            <a:alphaModFix/>
          </a:blip>
          <a:stretch>
            <a:fillRect/>
          </a:stretch>
        </p:blipFill>
        <p:spPr>
          <a:xfrm>
            <a:off x="1501000" y="2075150"/>
            <a:ext cx="5943600" cy="289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a:t>
            </a:r>
            <a:endParaRPr>
              <a:solidFill>
                <a:srgbClr val="38761D"/>
              </a:solidFill>
            </a:endParaRPr>
          </a:p>
        </p:txBody>
      </p:sp>
      <p:pic>
        <p:nvPicPr>
          <p:cNvPr id="80" name="Google Shape;80;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1" name="Google Shape;81;p16"/>
          <p:cNvSpPr txBox="1"/>
          <p:nvPr/>
        </p:nvSpPr>
        <p:spPr>
          <a:xfrm>
            <a:off x="356700" y="48752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Backward Propagation</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each batch of training data is forward fed through the model and the loss is calculated, </a:t>
            </a:r>
            <a:r>
              <a:rPr b="1" lang="en" sz="1200">
                <a:solidFill>
                  <a:srgbClr val="3D85C6"/>
                </a:solidFill>
              </a:rPr>
              <a:t>the loss is backward propagated through the model</a:t>
            </a:r>
            <a:r>
              <a:rPr lang="en" sz="1200">
                <a:solidFill>
                  <a:schemeClr val="dk1"/>
                </a:solidFill>
              </a:rPr>
              <a:t>. This means that we go layer by layer updating the model’s parameters, starting at the top layer (output) and move towards the bottom layer (input).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D85C6"/>
                </a:solidFill>
              </a:rPr>
              <a:t>optimizer is an implementation of gradient descent whose job is to update the parameters to minimize the loss</a:t>
            </a:r>
            <a:r>
              <a:rPr lang="en" sz="1200">
                <a:solidFill>
                  <a:schemeClr val="dk1"/>
                </a:solidFill>
              </a:rPr>
              <a:t> (i.e., maximize getting closer to the correct answer) on subsequent batches.</a:t>
            </a:r>
            <a:endParaRPr sz="12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2" name="Google Shape;82;p16"/>
          <p:cNvPicPr preferRelativeResize="0"/>
          <p:nvPr/>
        </p:nvPicPr>
        <p:blipFill>
          <a:blip r:embed="rId4">
            <a:alphaModFix/>
          </a:blip>
          <a:stretch>
            <a:fillRect/>
          </a:stretch>
        </p:blipFill>
        <p:spPr>
          <a:xfrm>
            <a:off x="2093475" y="2571750"/>
            <a:ext cx="5178649" cy="2581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66" name="Google Shape;366;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67" name="Google Shape;367;p5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Steps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he practice now is to </a:t>
            </a:r>
            <a:r>
              <a:rPr b="1" lang="en" sz="1200">
                <a:solidFill>
                  <a:srgbClr val="3D85C6"/>
                </a:solidFill>
              </a:rPr>
              <a:t>limit the number of random draws from each new sampling distribution</a:t>
            </a:r>
            <a:r>
              <a:rPr lang="en" sz="1200">
                <a:solidFill>
                  <a:schemeClr val="dk1"/>
                </a:solidFill>
              </a:rPr>
              <a:t>, which is </a:t>
            </a:r>
            <a:r>
              <a:rPr b="1" lang="en" sz="1200">
                <a:solidFill>
                  <a:srgbClr val="3D85C6"/>
                </a:solidFill>
              </a:rPr>
              <a:t>referred to as steps</a:t>
            </a:r>
            <a:r>
              <a:rPr lang="en" sz="1200">
                <a:solidFill>
                  <a:schemeClr val="dk1"/>
                </a:solidFill>
              </a:rPr>
              <a:t>. For example, if steps are set to 1000, then per epoch, only a 1000 random batches will be selected and fed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lang="en" sz="1200">
                <a:solidFill>
                  <a:schemeClr val="dk1"/>
                </a:solidFill>
              </a:rPr>
              <a:t>In TF.Keras, we can specify both the number of epochs and steps as parameters to the </a:t>
            </a:r>
            <a:r>
              <a:rPr b="1" lang="en" sz="1200">
                <a:latin typeface="Consolas"/>
                <a:ea typeface="Consolas"/>
                <a:cs typeface="Consolas"/>
                <a:sym typeface="Consolas"/>
              </a:rPr>
              <a:t>fit()</a:t>
            </a:r>
            <a:r>
              <a:rPr lang="en" sz="1200">
                <a:solidFill>
                  <a:srgbClr val="0D904F"/>
                </a:solidFill>
                <a:latin typeface="Consolas"/>
                <a:ea typeface="Consolas"/>
                <a:cs typeface="Consolas"/>
                <a:sym typeface="Consolas"/>
              </a:rPr>
              <a:t> </a:t>
            </a:r>
            <a:r>
              <a:rPr lang="en" sz="1200">
                <a:solidFill>
                  <a:schemeClr val="dk1"/>
                </a:solidFill>
              </a:rPr>
              <a:t>method, as the parameter </a:t>
            </a:r>
            <a:r>
              <a:rPr b="1" lang="en" sz="1200"/>
              <a:t>steps_per_epoch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68" name="Google Shape;368;p52"/>
          <p:cNvGraphicFramePr/>
          <p:nvPr/>
        </p:nvGraphicFramePr>
        <p:xfrm>
          <a:off x="869363" y="3168450"/>
          <a:ext cx="3000000" cy="3000000"/>
        </p:xfrm>
        <a:graphic>
          <a:graphicData uri="http://schemas.openxmlformats.org/drawingml/2006/table">
            <a:tbl>
              <a:tblPr>
                <a:noFill/>
                <a:tableStyleId>{B5E19B2C-3485-4ACE-BECA-67D08FD26895}</a:tableStyleId>
              </a:tblPr>
              <a:tblGrid>
                <a:gridCol w="7405250"/>
              </a:tblGrid>
              <a:tr h="4824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74" name="Google Shape;374;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75" name="Google Shape;375;p5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Batch Size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three types of gradient descent algorithms;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Stochastic Gradient Descent - </a:t>
            </a:r>
            <a:r>
              <a:rPr lang="en" sz="1100">
                <a:solidFill>
                  <a:schemeClr val="dk1"/>
                </a:solidFill>
              </a:rPr>
              <a:t>the model is updated after each example is fed through during training.</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Batch Gradient Descent - </a:t>
            </a:r>
            <a:r>
              <a:rPr lang="en" sz="1100">
                <a:solidFill>
                  <a:schemeClr val="dk1"/>
                </a:solidFill>
              </a:rPr>
              <a:t>the error loss per example is calculated as each example is fed through during training, but the updating of the model is done at the end of each epoch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Mini-Batch Gradient Descent - </a:t>
            </a:r>
            <a:r>
              <a:rPr lang="en" sz="1100">
                <a:solidFill>
                  <a:schemeClr val="dk1"/>
                </a:solidFill>
              </a:rPr>
              <a:t>a tradeoff between stochastic and batch gradient descent. Instead of one example or all examples, the neural network is fed in mini-batches</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81" name="Google Shape;381;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82" name="Google Shape;382;p5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Batch Size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D85C6"/>
                </a:solidFill>
              </a:rPr>
              <a:t>common practice is to use the trade-off of mini-batch gradient descent</a:t>
            </a:r>
            <a:r>
              <a:rPr lang="en" sz="1200">
                <a:solidFill>
                  <a:schemeClr val="dk1"/>
                </a:solidFill>
              </a:rPr>
              <a:t>. The hyperparameter </a:t>
            </a:r>
            <a:r>
              <a:rPr b="1" lang="en" sz="1200"/>
              <a:t>batch_size</a:t>
            </a:r>
            <a:r>
              <a:rPr lang="en" sz="1200">
                <a:solidFill>
                  <a:schemeClr val="dk1"/>
                </a:solidFill>
              </a:rPr>
              <a:t> is the size of the mini-batch.</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Due to hardware architectures, the most time/space efficient </a:t>
            </a:r>
            <a:r>
              <a:rPr b="1" lang="en" sz="1200">
                <a:solidFill>
                  <a:srgbClr val="3D85C6"/>
                </a:solidFill>
              </a:rPr>
              <a:t>batch sizes are multiples of 8.</a:t>
            </a:r>
            <a:endParaRPr b="1" sz="1200">
              <a:solidFill>
                <a:srgbClr val="3D85C6"/>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rPr lang="en" sz="1200">
                <a:solidFill>
                  <a:schemeClr val="dk1"/>
                </a:solidFill>
              </a:rPr>
              <a:t>The batch size that is most commonly tried first 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32, and then 128.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extremely large datasets on higher-end HW accelerators (i.e., GPUs, TPUs), if is common to see batch sizes of 256 and 512.</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383" name="Google Shape;383;p54"/>
          <p:cNvGraphicFramePr/>
          <p:nvPr/>
        </p:nvGraphicFramePr>
        <p:xfrm>
          <a:off x="869363" y="3749350"/>
          <a:ext cx="3000000" cy="3000000"/>
        </p:xfrm>
        <a:graphic>
          <a:graphicData uri="http://schemas.openxmlformats.org/drawingml/2006/table">
            <a:tbl>
              <a:tblPr>
                <a:noFill/>
                <a:tableStyleId>{B5E19B2C-3485-4ACE-BECA-67D08FD26895}</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89" name="Google Shape;389;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90" name="Google Shape;390;p5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Learning Rate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367D6"/>
                </a:solidFill>
              </a:rPr>
              <a:t>learning rate</a:t>
            </a:r>
            <a:r>
              <a:rPr b="1" lang="en" sz="1200">
                <a:solidFill>
                  <a:schemeClr val="dk1"/>
                </a:solidFill>
              </a:rPr>
              <a:t> </a:t>
            </a:r>
            <a:r>
              <a:rPr lang="en" sz="1200">
                <a:solidFill>
                  <a:schemeClr val="dk1"/>
                </a:solidFill>
              </a:rPr>
              <a:t>is generally the </a:t>
            </a:r>
            <a:r>
              <a:rPr b="1" lang="en" sz="1200">
                <a:solidFill>
                  <a:srgbClr val="3D85C6"/>
                </a:solidFill>
              </a:rPr>
              <a:t>most influential of the hyperparameters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It can have a significant impact on the length of time to train a neural network, whether the neural network converges on a local (lessor) optima, and whether it converges on the global (best)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learning rate provides us with a means to control the degree that the model parameters are updated.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396" name="Google Shape;396;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97" name="Google Shape;397;p5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a:t>
            </a:r>
            <a:r>
              <a:rPr b="1" lang="en" sz="1200">
                <a:solidFill>
                  <a:schemeClr val="dk1"/>
                </a:solidFill>
              </a:rPr>
              <a:t>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very small learning rate, like 0.001, we will eliminate large swings in the model parameters during updates.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we make the increments, the more passes of the training data (epochs) will be needed to minimize the loss.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the increments the less likely the training will explore other local optimas, which might be more accurate than the one that the training is converging on; instead, it may converge on poor local optima or get stuck on a saddle point.</a:t>
            </a:r>
            <a:endParaRPr b="1" sz="1200">
              <a:solidFill>
                <a:srgbClr val="3D85C6"/>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03" name="Google Shape;403;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04" name="Google Shape;404;p5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very small learning rate, like 0.001, we will eliminate large swings in the model parameters during updates.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we make the increments, the more passes of the training data (epochs) will be needed to minimize the loss. </a:t>
            </a:r>
            <a:endParaRPr b="1" sz="1200">
              <a:solidFill>
                <a:srgbClr val="3D85C6"/>
              </a:solidFill>
            </a:endParaRPr>
          </a:p>
          <a:p>
            <a:pPr indent="0" lvl="0" marL="457200" rtl="0" algn="l">
              <a:lnSpc>
                <a:spcPct val="115000"/>
              </a:lnSpc>
              <a:spcBef>
                <a:spcPts val="0"/>
              </a:spcBef>
              <a:spcAft>
                <a:spcPts val="0"/>
              </a:spcAft>
              <a:buNone/>
            </a:pPr>
            <a:r>
              <a:t/>
            </a:r>
            <a:endParaRPr b="1" sz="1200">
              <a:solidFill>
                <a:srgbClr val="3D85C6"/>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The smaller the increments the less likely the training will explore other local optimas, which might be more accurate than the one that the training is converging on; instead, it may converge on poor local optima or get stuck on a saddle point.</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10" name="Google Shape;410;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11" name="Google Shape;411;p5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Small vs. Large Learning Rate</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large learning rate, like 0.1, likely will cause big jumps in the model parameters during updates. In some cases, it might initially lead to faster convergence (less epochs).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there is a drawback: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D85C6"/>
              </a:buClr>
              <a:buSzPts val="1200"/>
              <a:buChar char="●"/>
            </a:pPr>
            <a:r>
              <a:rPr b="1" lang="en" sz="1200">
                <a:solidFill>
                  <a:srgbClr val="3D85C6"/>
                </a:solidFill>
              </a:rPr>
              <a:t>that even if you are initially converging fast, the jumps may overshoot and start causing the convergence to swing back and forth, or hop across different local optima. At very high learning rates, the training may start to diverge (i.e., increasing loss).</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en">
                <a:solidFill>
                  <a:srgbClr val="0D904F"/>
                </a:solidFill>
              </a:rPr>
              <a:t>In best practices the rate will range between 0.1 and 10e-5.</a:t>
            </a:r>
            <a:endParaRPr b="1">
              <a:solidFill>
                <a:srgbClr val="0D904F"/>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Hyperparameters</a:t>
            </a:r>
            <a:endParaRPr>
              <a:solidFill>
                <a:srgbClr val="38761D"/>
              </a:solidFill>
            </a:endParaRPr>
          </a:p>
        </p:txBody>
      </p:sp>
      <p:pic>
        <p:nvPicPr>
          <p:cNvPr id="417" name="Google Shape;417;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18" name="Google Shape;418;p5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Learning Rate - Decay</a:t>
            </a:r>
            <a:endParaRPr sz="1200">
              <a:solidFill>
                <a:schemeClr val="dk1"/>
              </a:solidFill>
            </a:endParaRPr>
          </a:p>
          <a:p>
            <a:pPr indent="0" lvl="0" marL="0" rtl="0" algn="l">
              <a:lnSpc>
                <a:spcPct val="115000"/>
              </a:lnSpc>
              <a:spcBef>
                <a:spcPts val="40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common practice has been to start with a slightly larger learning rate, and then gradually decay the learning rate.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larger learning rate would at first explore different local optima to converge on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rate of convergence and minimizing the loss function on the initial updates can be used to hone in on the best (good)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From that point, the learning rate is gradually decayed.</a:t>
            </a:r>
            <a:endParaRPr sz="12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19" name="Google Shape;419;p59"/>
          <p:cNvGraphicFramePr/>
          <p:nvPr/>
        </p:nvGraphicFramePr>
        <p:xfrm>
          <a:off x="824363" y="4038750"/>
          <a:ext cx="3000000" cy="3000000"/>
        </p:xfrm>
        <a:graphic>
          <a:graphicData uri="http://schemas.openxmlformats.org/drawingml/2006/table">
            <a:tbl>
              <a:tblPr>
                <a:noFill/>
                <a:tableStyleId>{B5E19B2C-3485-4ACE-BECA-67D08FD26895}</a:tableStyleId>
              </a:tblPr>
              <a:tblGrid>
                <a:gridCol w="7405250"/>
              </a:tblGrid>
              <a:tr h="4824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a:t>
            </a:r>
            <a:endParaRPr>
              <a:solidFill>
                <a:srgbClr val="38761D"/>
              </a:solidFill>
            </a:endParaRPr>
          </a:p>
        </p:txBody>
      </p:sp>
      <p:pic>
        <p:nvPicPr>
          <p:cNvPr id="425" name="Google Shape;425;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26" name="Google Shape;426;p6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a:t>
            </a:r>
            <a:r>
              <a:rPr b="1" lang="en" sz="1200">
                <a:solidFill>
                  <a:schemeClr val="dk1"/>
                </a:solidFill>
              </a:rPr>
              <a:t>he outcome (i.e., prediction) is unchanged when the input is transformed.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example, we would want the object being classified to be correctly recognized regardless of where it is in the image. That is, if we transformed the input whereby the object is shifted to a new location in the image, we would want the outcome (i.e., prediction) to remain unchanged.</a:t>
            </a:r>
            <a:endParaRPr sz="12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200">
                <a:solidFill>
                  <a:schemeClr val="dk1"/>
                </a:solidFill>
              </a:rPr>
              <a:t>The primary types of invariance we want a model to support are: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Translational invariance</a:t>
            </a:r>
            <a:r>
              <a:rPr lang="en" sz="1200">
                <a:solidFill>
                  <a:schemeClr val="dk1"/>
                </a:solidFill>
              </a:rPr>
              <a:t> - recognition independent of where object is located in the image.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3D85C6"/>
                </a:solidFill>
              </a:rPr>
              <a:t>Scale invariance</a:t>
            </a:r>
            <a:r>
              <a:rPr lang="en" sz="1200">
                <a:solidFill>
                  <a:schemeClr val="dk1"/>
                </a:solidFill>
              </a:rPr>
              <a:t> - recognition independent of the size of the object in the image.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a:t>
            </a:r>
            <a:endParaRPr>
              <a:solidFill>
                <a:srgbClr val="38761D"/>
              </a:solidFill>
            </a:endParaRPr>
          </a:p>
        </p:txBody>
      </p:sp>
      <p:pic>
        <p:nvPicPr>
          <p:cNvPr id="432" name="Google Shape;43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33" name="Google Shape;433;p6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Pipeline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each batch drawn, a random subset of the images in the batch are selected for augmentation (e.g., 50%)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Then, these randomly selected subset of images are randomly transformed according to some constraints.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modified batch (originals plus augmented) are then fed to the model for training.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34" name="Google Shape;434;p61"/>
          <p:cNvPicPr preferRelativeResize="0"/>
          <p:nvPr/>
        </p:nvPicPr>
        <p:blipFill>
          <a:blip r:embed="rId4">
            <a:alphaModFix/>
          </a:blip>
          <a:stretch>
            <a:fillRect/>
          </a:stretch>
        </p:blipFill>
        <p:spPr>
          <a:xfrm>
            <a:off x="1681350" y="2206650"/>
            <a:ext cx="5943600" cy="271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88" name="Google Shape;88;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9" name="Google Shape;89;p1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Curated Dataset</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None/>
            </a:pPr>
            <a:r>
              <a:rPr lang="en" sz="1200">
                <a:solidFill>
                  <a:schemeClr val="dk1"/>
                </a:solidFill>
              </a:rPr>
              <a:t>A dataset is a collection of examples that are </a:t>
            </a:r>
            <a:r>
              <a:rPr b="1" lang="en" sz="1200">
                <a:solidFill>
                  <a:srgbClr val="3D85C6"/>
                </a:solidFill>
              </a:rPr>
              <a:t>large and diverse enough to be representative of the population that is being modeled</a:t>
            </a:r>
            <a:r>
              <a:rPr lang="en" sz="1200">
                <a:solidFill>
                  <a:schemeClr val="dk1"/>
                </a:solidFill>
              </a:rPr>
              <a:t> (i.e., sampling distribution).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meets this definition and is cleaned (i.e., not noisy) and in a formatted ready for machine learning training, we referred to it as a </a:t>
            </a:r>
            <a:r>
              <a:rPr b="1" i="1" lang="en" sz="1200">
                <a:solidFill>
                  <a:srgbClr val="3D85C6"/>
                </a:solidFill>
              </a:rPr>
              <a:t>curated dataset</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 </a:t>
            </a:r>
            <a:r>
              <a:rPr lang="en">
                <a:solidFill>
                  <a:srgbClr val="38761D"/>
                </a:solidFill>
              </a:rPr>
              <a:t>Invariance</a:t>
            </a:r>
            <a:endParaRPr>
              <a:solidFill>
                <a:srgbClr val="38761D"/>
              </a:solidFill>
            </a:endParaRPr>
          </a:p>
        </p:txBody>
      </p:sp>
      <p:pic>
        <p:nvPicPr>
          <p:cNvPr id="440" name="Google Shape;44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41" name="Google Shape;441;p6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Translational Invariance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Translational invariance in the context of an image input includes: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Vertical/Horizontal Location (object can be anywhere in the picture)</a:t>
            </a:r>
            <a:endParaRPr b="1" sz="1200">
              <a:solidFill>
                <a:srgbClr val="3D85C6"/>
              </a:solidFill>
            </a:endParaRPr>
          </a:p>
          <a:p>
            <a:pPr indent="0" lvl="0" marL="1371600" rtl="0" algn="l">
              <a:lnSpc>
                <a:spcPct val="115000"/>
              </a:lnSpc>
              <a:spcBef>
                <a:spcPts val="0"/>
              </a:spcBef>
              <a:spcAft>
                <a:spcPts val="0"/>
              </a:spcAft>
              <a:buNone/>
            </a:pPr>
            <a:r>
              <a:t/>
            </a:r>
            <a:endParaRPr b="1" sz="1200">
              <a:solidFill>
                <a:srgbClr val="3D85C6"/>
              </a:solidFill>
            </a:endParaRPr>
          </a:p>
          <a:p>
            <a:pPr indent="-304800" lvl="0" marL="914400" rtl="0" algn="l">
              <a:lnSpc>
                <a:spcPct val="115000"/>
              </a:lnSpc>
              <a:spcBef>
                <a:spcPts val="0"/>
              </a:spcBef>
              <a:spcAft>
                <a:spcPts val="0"/>
              </a:spcAft>
              <a:buClr>
                <a:srgbClr val="3D85C6"/>
              </a:buClr>
              <a:buSzPts val="1200"/>
              <a:buChar char="●"/>
            </a:pPr>
            <a:r>
              <a:rPr b="1" lang="en" sz="1200">
                <a:solidFill>
                  <a:srgbClr val="3D85C6"/>
                </a:solidFill>
              </a:rPr>
              <a:t>Rotation (object can be at any rotation).</a:t>
            </a:r>
            <a:endParaRPr b="1" sz="1200">
              <a:solidFill>
                <a:srgbClr val="3D85C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vertical/horizontal transformation is typically performed either as a matrix roll operation or crop.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orientation (e.g., mirror) is typically performed as a matrix flip.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rotation is typically handled as a matrix transpose.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 </a:t>
            </a:r>
            <a:r>
              <a:rPr lang="en">
                <a:solidFill>
                  <a:srgbClr val="38761D"/>
                </a:solidFill>
              </a:rPr>
              <a:t>Invariance</a:t>
            </a:r>
            <a:endParaRPr>
              <a:solidFill>
                <a:srgbClr val="38761D"/>
              </a:solidFill>
            </a:endParaRPr>
          </a:p>
        </p:txBody>
      </p:sp>
      <p:pic>
        <p:nvPicPr>
          <p:cNvPr id="447" name="Google Shape;447;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48" name="Google Shape;448;p6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Flip</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matrix flip transforms an image by flipping an image either on the vertical or horizontal axis. Since the image data is represented as a stack of 2D matrices (i.e., one per channel), A flip can be done efficiently as a matrix transpose function without changes (e.g., interpolation) of the pixel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r>
              <a:rPr lang="en" sz="1000">
                <a:solidFill>
                  <a:schemeClr val="dk1"/>
                </a:solidFill>
              </a:rPr>
              <a:t>Original	- </a:t>
            </a:r>
            <a:r>
              <a:rPr lang="en" sz="800" u="sng">
                <a:solidFill>
                  <a:srgbClr val="1155CC"/>
                </a:solidFill>
                <a:hlinkClick r:id="rId4"/>
              </a:rPr>
              <a:t>License</a:t>
            </a:r>
            <a:r>
              <a:rPr lang="en" sz="1000">
                <a:solidFill>
                  <a:schemeClr val="dk1"/>
                </a:solidFill>
              </a:rPr>
              <a:t>	        Vertical Flip	   Horizontal Flip</a:t>
            </a:r>
            <a:endParaRPr sz="10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49" name="Google Shape;449;p63"/>
          <p:cNvPicPr preferRelativeResize="0"/>
          <p:nvPr/>
        </p:nvPicPr>
        <p:blipFill>
          <a:blip r:embed="rId5">
            <a:alphaModFix/>
          </a:blip>
          <a:stretch>
            <a:fillRect/>
          </a:stretch>
        </p:blipFill>
        <p:spPr>
          <a:xfrm>
            <a:off x="2434050" y="3202450"/>
            <a:ext cx="1285875" cy="1285875"/>
          </a:xfrm>
          <a:prstGeom prst="rect">
            <a:avLst/>
          </a:prstGeom>
          <a:noFill/>
          <a:ln>
            <a:noFill/>
          </a:ln>
        </p:spPr>
      </p:pic>
      <p:pic>
        <p:nvPicPr>
          <p:cNvPr id="450" name="Google Shape;450;p63"/>
          <p:cNvPicPr preferRelativeResize="0"/>
          <p:nvPr/>
        </p:nvPicPr>
        <p:blipFill>
          <a:blip r:embed="rId6">
            <a:alphaModFix/>
          </a:blip>
          <a:stretch>
            <a:fillRect/>
          </a:stretch>
        </p:blipFill>
        <p:spPr>
          <a:xfrm>
            <a:off x="3644925" y="3202450"/>
            <a:ext cx="1285875" cy="1285875"/>
          </a:xfrm>
          <a:prstGeom prst="rect">
            <a:avLst/>
          </a:prstGeom>
          <a:noFill/>
          <a:ln>
            <a:noFill/>
          </a:ln>
        </p:spPr>
      </p:pic>
      <p:pic>
        <p:nvPicPr>
          <p:cNvPr id="451" name="Google Shape;451;p63"/>
          <p:cNvPicPr preferRelativeResize="0"/>
          <p:nvPr/>
        </p:nvPicPr>
        <p:blipFill>
          <a:blip r:embed="rId7">
            <a:alphaModFix/>
          </a:blip>
          <a:stretch>
            <a:fillRect/>
          </a:stretch>
        </p:blipFill>
        <p:spPr>
          <a:xfrm>
            <a:off x="4930800" y="3356500"/>
            <a:ext cx="1228725" cy="1228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57" name="Google Shape;457;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58" name="Google Shape;458;p6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Python’s </a:t>
            </a:r>
            <a:r>
              <a:rPr b="1" lang="en" sz="1200"/>
              <a:t>PIL</a:t>
            </a:r>
            <a:r>
              <a:rPr lang="en" sz="1200">
                <a:solidFill>
                  <a:srgbClr val="3367D6"/>
                </a:solidFill>
              </a:rPr>
              <a:t> </a:t>
            </a:r>
            <a:r>
              <a:rPr lang="en" sz="1200">
                <a:solidFill>
                  <a:schemeClr val="dk1"/>
                </a:solidFill>
              </a:rPr>
              <a:t>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59" name="Google Shape;459;p64"/>
          <p:cNvGraphicFramePr/>
          <p:nvPr/>
        </p:nvGraphicFramePr>
        <p:xfrm>
          <a:off x="900738" y="1788500"/>
          <a:ext cx="3000000" cy="3000000"/>
        </p:xfrm>
        <a:graphic>
          <a:graphicData uri="http://schemas.openxmlformats.org/drawingml/2006/table">
            <a:tbl>
              <a:tblPr>
                <a:noFill/>
                <a:tableStyleId>{B5E19B2C-3485-4ACE-BECA-67D08FD26895}</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65" name="Google Shape;465;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66" name="Google Shape;466;p6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OpenCV</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flip an image vertically (mirror) and horizontally using a matrix transpose method in </a:t>
            </a:r>
            <a:r>
              <a:rPr b="1" lang="en" sz="1200"/>
              <a:t>OpenCV</a:t>
            </a:r>
            <a:r>
              <a:rPr lang="en" sz="1200">
                <a:solidFill>
                  <a:srgbClr val="3367D6"/>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67" name="Google Shape;467;p65"/>
          <p:cNvGraphicFramePr/>
          <p:nvPr/>
        </p:nvGraphicFramePr>
        <p:xfrm>
          <a:off x="900738" y="1788500"/>
          <a:ext cx="3000000" cy="3000000"/>
        </p:xfrm>
        <a:graphic>
          <a:graphicData uri="http://schemas.openxmlformats.org/drawingml/2006/table">
            <a:tbl>
              <a:tblPr>
                <a:noFill/>
                <a:tableStyleId>{B5E19B2C-3485-4ACE-BECA-67D08FD26895}</a:tableStyleId>
              </a:tblPr>
              <a:tblGrid>
                <a:gridCol w="7405250"/>
              </a:tblGrid>
              <a:tr h="811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 </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73" name="Google Shape;473;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74" name="Google Shape;474;p6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Flip - Numpy</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flip an image vertically (mirror) and horizontally using a matrix transpose method in </a:t>
            </a:r>
            <a:r>
              <a:rPr b="1" lang="en" sz="1200"/>
              <a:t>numpy</a:t>
            </a:r>
            <a:r>
              <a:rPr lang="en" sz="1200">
                <a:solidFill>
                  <a:schemeClr val="dk1"/>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75" name="Google Shape;475;p66"/>
          <p:cNvGraphicFramePr/>
          <p:nvPr/>
        </p:nvGraphicFramePr>
        <p:xfrm>
          <a:off x="900738" y="1788500"/>
          <a:ext cx="3000000" cy="3000000"/>
        </p:xfrm>
        <a:graphic>
          <a:graphicData uri="http://schemas.openxmlformats.org/drawingml/2006/table">
            <a:tbl>
              <a:tblPr>
                <a:noFill/>
                <a:tableStyleId>{B5E19B2C-3485-4ACE-BECA-67D08FD26895}</a:tableStyleId>
              </a:tblPr>
              <a:tblGrid>
                <a:gridCol w="7405250"/>
              </a:tblGrid>
              <a:tr h="8117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81" name="Google Shape;481;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82" name="Google Shape;482;p6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Rotate 90/180/270</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A matrix transpose operation can be used to rotate an image 90 degrees (left), 180 degrees, and 270 degrees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Like a flip, the operation is very efficient, and does not require interpolation of pixels and does not have a side effect of clipping.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r>
              <a:rPr lang="en" sz="1000">
                <a:solidFill>
                  <a:schemeClr val="dk1"/>
                </a:solidFill>
              </a:rPr>
              <a:t>90		         180		  270</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483" name="Google Shape;483;p67"/>
          <p:cNvPicPr preferRelativeResize="0"/>
          <p:nvPr/>
        </p:nvPicPr>
        <p:blipFill>
          <a:blip r:embed="rId4">
            <a:alphaModFix/>
          </a:blip>
          <a:stretch>
            <a:fillRect/>
          </a:stretch>
        </p:blipFill>
        <p:spPr>
          <a:xfrm>
            <a:off x="2677100" y="2732000"/>
            <a:ext cx="1181100" cy="1181100"/>
          </a:xfrm>
          <a:prstGeom prst="rect">
            <a:avLst/>
          </a:prstGeom>
          <a:noFill/>
          <a:ln>
            <a:noFill/>
          </a:ln>
        </p:spPr>
      </p:pic>
      <p:pic>
        <p:nvPicPr>
          <p:cNvPr id="484" name="Google Shape;484;p67"/>
          <p:cNvPicPr preferRelativeResize="0"/>
          <p:nvPr/>
        </p:nvPicPr>
        <p:blipFill>
          <a:blip r:embed="rId5">
            <a:alphaModFix/>
          </a:blip>
          <a:stretch>
            <a:fillRect/>
          </a:stretch>
        </p:blipFill>
        <p:spPr>
          <a:xfrm>
            <a:off x="3995725" y="2853025"/>
            <a:ext cx="1152525" cy="1152525"/>
          </a:xfrm>
          <a:prstGeom prst="rect">
            <a:avLst/>
          </a:prstGeom>
          <a:noFill/>
          <a:ln>
            <a:noFill/>
          </a:ln>
        </p:spPr>
      </p:pic>
      <p:pic>
        <p:nvPicPr>
          <p:cNvPr id="485" name="Google Shape;485;p67"/>
          <p:cNvPicPr preferRelativeResize="0"/>
          <p:nvPr/>
        </p:nvPicPr>
        <p:blipFill>
          <a:blip r:embed="rId6">
            <a:alphaModFix/>
          </a:blip>
          <a:stretch>
            <a:fillRect/>
          </a:stretch>
        </p:blipFill>
        <p:spPr>
          <a:xfrm>
            <a:off x="5215200" y="2722475"/>
            <a:ext cx="1200150" cy="1200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91" name="Google Shape;491;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92" name="Google Shape;492;p6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br>
              <a:rPr lang="en" sz="1200">
                <a:solidFill>
                  <a:schemeClr val="dk1"/>
                </a:solidFill>
              </a:rPr>
            </a:br>
            <a:r>
              <a:rPr lang="en" sz="1200">
                <a:solidFill>
                  <a:schemeClr val="dk1"/>
                </a:solidFill>
              </a:rPr>
              <a:t>The code example below demonstrates how to rotate an image 90, 180 and 270 degrees using a matrix transpose method in Python’s </a:t>
            </a:r>
            <a:r>
              <a:rPr b="1" lang="en" sz="1200"/>
              <a:t>PIL</a:t>
            </a:r>
            <a:r>
              <a:rPr lang="en" sz="1200">
                <a:solidFill>
                  <a:srgbClr val="3367D6"/>
                </a:solidFill>
              </a:rPr>
              <a:t> </a:t>
            </a:r>
            <a:r>
              <a:rPr lang="en" sz="1200">
                <a:solidFill>
                  <a:schemeClr val="dk1"/>
                </a:solidFill>
              </a:rPr>
              <a:t>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493" name="Google Shape;493;p68"/>
          <p:cNvGraphicFramePr/>
          <p:nvPr/>
        </p:nvGraphicFramePr>
        <p:xfrm>
          <a:off x="900738" y="2044550"/>
          <a:ext cx="3000000" cy="3000000"/>
        </p:xfrm>
        <a:graphic>
          <a:graphicData uri="http://schemas.openxmlformats.org/drawingml/2006/table">
            <a:tbl>
              <a:tblPr>
                <a:noFill/>
                <a:tableStyleId>{B5E19B2C-3485-4ACE-BECA-67D08FD26895}</a:tableStyleId>
              </a:tblPr>
              <a:tblGrid>
                <a:gridCol w="7405250"/>
              </a:tblGrid>
              <a:tr h="555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499" name="Google Shape;499;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500" name="Google Shape;500;p6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OpenCV</a:t>
            </a:r>
            <a:endParaRPr b="1" sz="1200">
              <a:solidFill>
                <a:schemeClr val="dk1"/>
              </a:solidFill>
            </a:endParaRPr>
          </a:p>
          <a:p>
            <a:pPr indent="0" lvl="0" marL="0" rtl="0" algn="l">
              <a:lnSpc>
                <a:spcPct val="115000"/>
              </a:lnSpc>
              <a:spcBef>
                <a:spcPts val="400"/>
              </a:spcBef>
              <a:spcAft>
                <a:spcPts val="0"/>
              </a:spcAft>
              <a:buNone/>
            </a:pPr>
            <a:br>
              <a:rPr lang="en" sz="1200">
                <a:solidFill>
                  <a:schemeClr val="dk1"/>
                </a:solidFill>
              </a:rPr>
            </a:br>
            <a:r>
              <a:rPr b="1" lang="en" sz="1200"/>
              <a:t>OpenCV</a:t>
            </a:r>
            <a:r>
              <a:rPr lang="en" sz="1200">
                <a:solidFill>
                  <a:schemeClr val="dk1"/>
                </a:solidFill>
              </a:rPr>
              <a:t> does not have a transpose method for 90 or 270 degrees, you can do a 180 by using the flip method with value of -1. All other rotations using </a:t>
            </a:r>
            <a:r>
              <a:rPr b="1" lang="en" sz="1200"/>
              <a:t>OpenCV</a:t>
            </a:r>
            <a:r>
              <a:rPr lang="en" sz="1200">
                <a:solidFill>
                  <a:srgbClr val="3367D6"/>
                </a:solidFill>
              </a:rPr>
              <a:t> </a:t>
            </a:r>
            <a:r>
              <a:rPr lang="en" sz="1200">
                <a:solidFill>
                  <a:schemeClr val="dk1"/>
                </a:solidFill>
              </a:rPr>
              <a:t>are demonstrated later using </a:t>
            </a:r>
            <a:r>
              <a:rPr lang="en" sz="1200">
                <a:solidFill>
                  <a:srgbClr val="3367D6"/>
                </a:solidFill>
              </a:rPr>
              <a:t>imutils</a:t>
            </a:r>
            <a:r>
              <a:rPr lang="en" sz="1200">
                <a:solidFill>
                  <a:schemeClr val="dk1"/>
                </a:solidFill>
              </a:rPr>
              <a:t> module.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01" name="Google Shape;501;p69"/>
          <p:cNvGraphicFramePr/>
          <p:nvPr/>
        </p:nvGraphicFramePr>
        <p:xfrm>
          <a:off x="900738" y="2044550"/>
          <a:ext cx="3000000" cy="3000000"/>
        </p:xfrm>
        <a:graphic>
          <a:graphicData uri="http://schemas.openxmlformats.org/drawingml/2006/table">
            <a:tbl>
              <a:tblPr>
                <a:noFill/>
                <a:tableStyleId>{B5E19B2C-3485-4ACE-BECA-67D08FD26895}</a:tableStyleId>
              </a:tblPr>
              <a:tblGrid>
                <a:gridCol w="7405250"/>
              </a:tblGrid>
              <a:tr h="555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07" name="Google Shape;507;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08" name="Google Shape;508;p7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Rotate 90/180/270 - Numpy</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rotate an image 90, 180 and 270 degrees using the numpy method</a:t>
            </a:r>
            <a:r>
              <a:rPr lang="en" sz="1200">
                <a:solidFill>
                  <a:srgbClr val="3367D6"/>
                </a:solidFill>
              </a:rPr>
              <a:t> </a:t>
            </a:r>
            <a:r>
              <a:rPr b="1" lang="en" sz="1200">
                <a:solidFill>
                  <a:srgbClr val="3367D6"/>
                </a:solidFill>
              </a:rPr>
              <a:t>rot90()</a:t>
            </a:r>
            <a:r>
              <a:rPr lang="en" sz="1200">
                <a:solidFill>
                  <a:schemeClr val="dk1"/>
                </a:solidFill>
              </a:rPr>
              <a:t>, where the first parameter is the image to rotate 90 degrees and the second parameter (k) is the number of times to perform the rotation:</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09" name="Google Shape;509;p70"/>
          <p:cNvGraphicFramePr/>
          <p:nvPr/>
        </p:nvGraphicFramePr>
        <p:xfrm>
          <a:off x="900738" y="2390950"/>
          <a:ext cx="3000000" cy="3000000"/>
        </p:xfrm>
        <a:graphic>
          <a:graphicData uri="http://schemas.openxmlformats.org/drawingml/2006/table">
            <a:tbl>
              <a:tblPr>
                <a:noFill/>
                <a:tableStyleId>{B5E19B2C-3485-4ACE-BECA-67D08FD26895}</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15" name="Google Shape;515;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6" name="Google Shape;516;p7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Rotation</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A rotation transforms an image by rotating the image within -180 and 180 degrees. Generally, the degree of rotation is randomly selected.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lang="en" sz="1200">
                <a:solidFill>
                  <a:schemeClr val="dk1"/>
                </a:solidFill>
              </a:rPr>
              <a:t>f you rotate an image within the same size boundaries, other than 90, 180, or 270,  </a:t>
            </a:r>
            <a:r>
              <a:rPr b="1" lang="en" sz="1200">
                <a:solidFill>
                  <a:srgbClr val="3D85C6"/>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17" name="Google Shape;517;p71"/>
          <p:cNvPicPr preferRelativeResize="0"/>
          <p:nvPr/>
        </p:nvPicPr>
        <p:blipFill>
          <a:blip r:embed="rId4">
            <a:alphaModFix/>
          </a:blip>
          <a:stretch>
            <a:fillRect/>
          </a:stretch>
        </p:blipFill>
        <p:spPr>
          <a:xfrm>
            <a:off x="3953650" y="2810775"/>
            <a:ext cx="1413875" cy="1758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95" name="Google Shape;95;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 name="Google Shape;96;p1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Dataset Splitting</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ctr">
              <a:spcBef>
                <a:spcPts val="1100"/>
              </a:spcBef>
              <a:spcAft>
                <a:spcPts val="0"/>
              </a:spcAft>
              <a:buClr>
                <a:schemeClr val="dk1"/>
              </a:buClr>
              <a:buSzPts val="1100"/>
              <a:buFont typeface="Arial"/>
              <a:buNone/>
            </a:pPr>
            <a:r>
              <a:t/>
            </a:r>
            <a:endParaRPr b="1" sz="1200"/>
          </a:p>
          <a:p>
            <a:pPr indent="0" lvl="0" marL="0" rtl="0" algn="l">
              <a:lnSpc>
                <a:spcPct val="115000"/>
              </a:lnSpc>
              <a:spcBef>
                <a:spcPts val="0"/>
              </a:spcBef>
              <a:spcAft>
                <a:spcPts val="0"/>
              </a:spcAft>
              <a:buNone/>
            </a:pPr>
            <a:r>
              <a:rPr lang="en" sz="1200">
                <a:solidFill>
                  <a:schemeClr val="dk1"/>
                </a:solidFill>
              </a:rPr>
              <a:t>The next step is to </a:t>
            </a:r>
            <a:r>
              <a:rPr b="1" lang="en" sz="1200">
                <a:solidFill>
                  <a:srgbClr val="3D85C6"/>
                </a:solidFill>
              </a:rPr>
              <a:t>split it into examples that will be used for training and those used for test</a:t>
            </a:r>
            <a:r>
              <a:rPr lang="en" sz="1200">
                <a:solidFill>
                  <a:schemeClr val="dk1"/>
                </a:solidFill>
              </a:rPr>
              <a:t> (also referred to as evaluation or holdout). We train the model with the portion of the dataset that is the training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assume the training data is a good sampling distribution (i.e., representative of the population distribution), then the accuracy only on the training data should reflect the accuracy when deployed to the real-world predictions on examples from the population not seen by the model during training.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rPr b="1" lang="en">
                <a:solidFill>
                  <a:srgbClr val="38761D"/>
                </a:solidFill>
              </a:rPr>
              <a:t>But how does one know whether this is true before we deploy the model?</a:t>
            </a:r>
            <a:endParaRPr b="1">
              <a:solidFill>
                <a:srgbClr val="38761D"/>
              </a:solidFill>
            </a:endParaRPr>
          </a:p>
          <a:p>
            <a:pPr indent="0" lvl="0" marL="0" rtl="0" algn="ctr">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rPr lang="en" sz="1200">
                <a:solidFill>
                  <a:schemeClr val="dk1"/>
                </a:solidFill>
              </a:rPr>
              <a:t>Hence the purpose for the test (holdout) data.  We </a:t>
            </a:r>
            <a:r>
              <a:rPr b="1" lang="en" sz="1200">
                <a:solidFill>
                  <a:srgbClr val="3D85C6"/>
                </a:solidFill>
              </a:rPr>
              <a:t>set aside a portion of the dataset that we will test against once the model is done training and see if we get a comparable accuracy</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23" name="Google Shape;523;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24" name="Google Shape;524;p7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Rotation</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b="1" lang="en" sz="1200">
                <a:solidFill>
                  <a:srgbClr val="3367D6"/>
                </a:solidFill>
              </a:rPr>
              <a:t>imutils</a:t>
            </a:r>
            <a:r>
              <a:rPr lang="en" sz="1200">
                <a:solidFill>
                  <a:srgbClr val="3367D6"/>
                </a:solidFill>
              </a:rPr>
              <a:t> </a:t>
            </a:r>
            <a:r>
              <a:rPr lang="en" sz="1200">
                <a:solidFill>
                  <a:schemeClr val="dk1"/>
                </a:solidFill>
              </a:rPr>
              <a:t>module (</a:t>
            </a:r>
            <a:r>
              <a:rPr lang="en" sz="1200" u="sng">
                <a:solidFill>
                  <a:srgbClr val="1155CC"/>
                </a:solidFill>
                <a:hlinkClick r:id="rId4"/>
              </a:rPr>
              <a:t>Adrian Rosebrock</a:t>
            </a:r>
            <a:r>
              <a:rPr lang="en" sz="1200">
                <a:solidFill>
                  <a:schemeClr val="dk1"/>
                </a:solidFill>
              </a:rPr>
              <a:t>), which consists of a collection of convenience methods for </a:t>
            </a:r>
            <a:r>
              <a:rPr b="1" lang="en" sz="1200"/>
              <a:t>OpenCV</a:t>
            </a:r>
            <a:r>
              <a:rPr lang="en" sz="1200">
                <a:solidFill>
                  <a:srgbClr val="3367D6"/>
                </a:solidFill>
              </a:rPr>
              <a:t>.</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25" name="Google Shape;525;p72"/>
          <p:cNvGraphicFramePr/>
          <p:nvPr/>
        </p:nvGraphicFramePr>
        <p:xfrm>
          <a:off x="900738" y="2390950"/>
          <a:ext cx="3000000" cy="3000000"/>
        </p:xfrm>
        <a:graphic>
          <a:graphicData uri="http://schemas.openxmlformats.org/drawingml/2006/table">
            <a:tbl>
              <a:tblPr>
                <a:noFill/>
                <a:tableStyleId>{B5E19B2C-3485-4ACE-BECA-67D08FD26895}</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31" name="Google Shape;531;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2" name="Google Shape;532;p7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Shift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100">
                <a:solidFill>
                  <a:schemeClr val="dk1"/>
                </a:solidFill>
              </a:rPr>
              <a:t>		</a:t>
            </a:r>
            <a:r>
              <a:rPr b="1" lang="en" sz="900">
                <a:solidFill>
                  <a:schemeClr val="dk1"/>
                </a:solidFill>
              </a:rPr>
              <a:t>  			Original		Shifted 10% down	Shifted 10% up</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33" name="Google Shape;533;p73"/>
          <p:cNvPicPr preferRelativeResize="0"/>
          <p:nvPr/>
        </p:nvPicPr>
        <p:blipFill>
          <a:blip r:embed="rId4">
            <a:alphaModFix/>
          </a:blip>
          <a:stretch>
            <a:fillRect/>
          </a:stretch>
        </p:blipFill>
        <p:spPr>
          <a:xfrm>
            <a:off x="2479375" y="2795663"/>
            <a:ext cx="1047750" cy="1047750"/>
          </a:xfrm>
          <a:prstGeom prst="rect">
            <a:avLst/>
          </a:prstGeom>
          <a:noFill/>
          <a:ln>
            <a:noFill/>
          </a:ln>
        </p:spPr>
      </p:pic>
      <p:pic>
        <p:nvPicPr>
          <p:cNvPr id="534" name="Google Shape;534;p73"/>
          <p:cNvPicPr preferRelativeResize="0"/>
          <p:nvPr/>
        </p:nvPicPr>
        <p:blipFill>
          <a:blip r:embed="rId5">
            <a:alphaModFix/>
          </a:blip>
          <a:stretch>
            <a:fillRect/>
          </a:stretch>
        </p:blipFill>
        <p:spPr>
          <a:xfrm>
            <a:off x="3671025" y="2800425"/>
            <a:ext cx="1038225" cy="1038225"/>
          </a:xfrm>
          <a:prstGeom prst="rect">
            <a:avLst/>
          </a:prstGeom>
          <a:noFill/>
          <a:ln>
            <a:noFill/>
          </a:ln>
        </p:spPr>
      </p:pic>
      <p:pic>
        <p:nvPicPr>
          <p:cNvPr id="535" name="Google Shape;535;p73"/>
          <p:cNvPicPr preferRelativeResize="0"/>
          <p:nvPr/>
        </p:nvPicPr>
        <p:blipFill>
          <a:blip r:embed="rId6">
            <a:alphaModFix/>
          </a:blip>
          <a:stretch>
            <a:fillRect/>
          </a:stretch>
        </p:blipFill>
        <p:spPr>
          <a:xfrm>
            <a:off x="4935975" y="2809963"/>
            <a:ext cx="1019175" cy="1019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41" name="Google Shape;541;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42" name="Google Shape;542;p7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below demonstrates shifting an image +/- 10% vertically and horizontally using the numpy </a:t>
            </a:r>
            <a:r>
              <a:rPr b="1" lang="en" sz="1200">
                <a:solidFill>
                  <a:srgbClr val="3367D6"/>
                </a:solidFill>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43" name="Google Shape;543;p74"/>
          <p:cNvGraphicFramePr/>
          <p:nvPr/>
        </p:nvGraphicFramePr>
        <p:xfrm>
          <a:off x="824363" y="2097250"/>
          <a:ext cx="3000000" cy="3000000"/>
        </p:xfrm>
        <a:graphic>
          <a:graphicData uri="http://schemas.openxmlformats.org/drawingml/2006/table">
            <a:tbl>
              <a:tblPr>
                <a:noFill/>
                <a:tableStyleId>{B5E19B2C-3485-4ACE-BECA-67D08FD26895}</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height and width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Width</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shift the image down by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roll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 </a:t>
                      </a:r>
                      <a:r>
                        <a:rPr lang="en" sz="1000">
                          <a:solidFill>
                            <a:srgbClr val="455A64"/>
                          </a:solidFill>
                          <a:latin typeface="Consolas"/>
                          <a:ea typeface="Consolas"/>
                          <a:cs typeface="Consolas"/>
                          <a:sym typeface="Consolas"/>
                        </a:rPr>
                        <a:t>// 10, axis=0)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shift the image right by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roll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width </a:t>
                      </a:r>
                      <a:r>
                        <a:rPr lang="en" sz="1000">
                          <a:solidFill>
                            <a:srgbClr val="455A64"/>
                          </a:solidFill>
                          <a:latin typeface="Consolas"/>
                          <a:ea typeface="Consolas"/>
                          <a:cs typeface="Consolas"/>
                          <a:sym typeface="Consolas"/>
                        </a:rPr>
                        <a:t>// 10, axis=1)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49" name="Google Shape;549;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50" name="Google Shape;550;p7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Shift - Fractured</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pixels that are shifted off the end are added to the beginning. If the shift is too large, the image </a:t>
            </a:r>
            <a:r>
              <a:rPr b="1" lang="en" sz="1200">
                <a:solidFill>
                  <a:srgbClr val="3D85C6"/>
                </a:solidFill>
              </a:rPr>
              <a:t>can become fractured</a:t>
            </a:r>
            <a:r>
              <a:rPr lang="en" sz="1200">
                <a:solidFill>
                  <a:schemeClr val="dk1"/>
                </a:solidFill>
              </a:rPr>
              <a:t>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rPr b="1" lang="en" sz="900">
                <a:solidFill>
                  <a:schemeClr val="dk1"/>
                </a:solidFill>
              </a:rPr>
              <a:t>A fractured image</a:t>
            </a:r>
            <a:endParaRPr b="1" sz="9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457200" lvl="0" marL="320040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51" name="Google Shape;551;p75"/>
          <p:cNvPicPr preferRelativeResize="0"/>
          <p:nvPr/>
        </p:nvPicPr>
        <p:blipFill>
          <a:blip r:embed="rId4">
            <a:alphaModFix/>
          </a:blip>
          <a:stretch>
            <a:fillRect/>
          </a:stretch>
        </p:blipFill>
        <p:spPr>
          <a:xfrm>
            <a:off x="4130950" y="2571750"/>
            <a:ext cx="1047750" cy="1047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57" name="Google Shape;557;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58" name="Google Shape;558;p7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 - Cropping</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To avoid fracture, It is a general practice to limit the shift of the image to no more than 20%. Alternatively, one could do a crop and fill the cutoff space with a black pad, as demonstrated below using </a:t>
            </a:r>
            <a:r>
              <a:rPr b="1" lang="en" sz="1200"/>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59" name="Google Shape;559;p76"/>
          <p:cNvPicPr preferRelativeResize="0"/>
          <p:nvPr/>
        </p:nvPicPr>
        <p:blipFill>
          <a:blip r:embed="rId4">
            <a:alphaModFix/>
          </a:blip>
          <a:stretch>
            <a:fillRect/>
          </a:stretch>
        </p:blipFill>
        <p:spPr>
          <a:xfrm>
            <a:off x="3398150" y="2358900"/>
            <a:ext cx="1924050" cy="1876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Translational Invariance</a:t>
            </a:r>
            <a:endParaRPr>
              <a:solidFill>
                <a:srgbClr val="38761D"/>
              </a:solidFill>
            </a:endParaRPr>
          </a:p>
        </p:txBody>
      </p:sp>
      <p:pic>
        <p:nvPicPr>
          <p:cNvPr id="565" name="Google Shape;565;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66" name="Google Shape;566;p7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Shift - Cropping</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Shift and Crop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67" name="Google Shape;567;p77"/>
          <p:cNvGraphicFramePr/>
          <p:nvPr/>
        </p:nvGraphicFramePr>
        <p:xfrm>
          <a:off x="824363" y="2097250"/>
          <a:ext cx="3000000" cy="3000000"/>
        </p:xfrm>
        <a:graphic>
          <a:graphicData uri="http://schemas.openxmlformats.org/drawingml/2006/table">
            <a:tbl>
              <a:tblPr>
                <a:noFill/>
                <a:tableStyleId>{B5E19B2C-3485-4ACE-BECA-67D08FD26895}</a:tableStyleId>
              </a:tblPr>
              <a:tblGrid>
                <a:gridCol w="7405250"/>
              </a:tblGrid>
              <a:tr h="13236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'apple.png'</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Image = cv2.cvtColor(image, cv2.COLOR_BGR2RGB)</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height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width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Drop the bottom (50%) of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a:t>
                      </a:r>
                      <a:r>
                        <a:rPr lang="en" sz="1000">
                          <a:solidFill>
                            <a:srgbClr val="455A64"/>
                          </a:solidFill>
                          <a:latin typeface="Consolas"/>
                          <a:ea typeface="Consolas"/>
                          <a:cs typeface="Consolas"/>
                          <a:sym typeface="Consolas"/>
                        </a:rPr>
                        <a:t>//2,:,:]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Make black border to refit the image back to its original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copyMakeBorder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height</a:t>
                      </a:r>
                      <a:r>
                        <a:rPr lang="en" sz="1000">
                          <a:solidFill>
                            <a:srgbClr val="455A64"/>
                          </a:solidFill>
                          <a:latin typeface="Consolas"/>
                          <a:ea typeface="Consolas"/>
                          <a:cs typeface="Consolas"/>
                          <a:sym typeface="Consolas"/>
                        </a:rPr>
                        <a:t>//4), (height//4), 0, 0, cv2.BORDER_CONSTANT,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573" name="Google Shape;573;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74" name="Google Shape;574;p7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 Augmentation - Scale Invariance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Scale invariance in the context of an image input includes: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914400" rtl="0" algn="l">
              <a:lnSpc>
                <a:spcPct val="115000"/>
              </a:lnSpc>
              <a:spcBef>
                <a:spcPts val="0"/>
              </a:spcBef>
              <a:spcAft>
                <a:spcPts val="0"/>
              </a:spcAft>
              <a:buClr>
                <a:srgbClr val="3D85C6"/>
              </a:buClr>
              <a:buSzPts val="1400"/>
              <a:buChar char="●"/>
            </a:pPr>
            <a:r>
              <a:rPr b="1" lang="en">
                <a:solidFill>
                  <a:srgbClr val="3D85C6"/>
                </a:solidFill>
              </a:rPr>
              <a:t>Zoom (object can be any size in the image)</a:t>
            </a:r>
            <a:endParaRPr b="1">
              <a:solidFill>
                <a:srgbClr val="3D85C6"/>
              </a:solidFill>
            </a:endParaRPr>
          </a:p>
          <a:p>
            <a:pPr indent="0" lvl="0" marL="914400" rtl="0" algn="l">
              <a:lnSpc>
                <a:spcPct val="115000"/>
              </a:lnSpc>
              <a:spcBef>
                <a:spcPts val="0"/>
              </a:spcBef>
              <a:spcAft>
                <a:spcPts val="0"/>
              </a:spcAft>
              <a:buNone/>
            </a:pPr>
            <a:r>
              <a:t/>
            </a:r>
            <a:endParaRPr b="1">
              <a:solidFill>
                <a:srgbClr val="3D85C6"/>
              </a:solidFill>
            </a:endParaRPr>
          </a:p>
          <a:p>
            <a:pPr indent="-317500" lvl="0" marL="914400" rtl="0" algn="l">
              <a:lnSpc>
                <a:spcPct val="115000"/>
              </a:lnSpc>
              <a:spcBef>
                <a:spcPts val="0"/>
              </a:spcBef>
              <a:spcAft>
                <a:spcPts val="0"/>
              </a:spcAft>
              <a:buClr>
                <a:srgbClr val="3D85C6"/>
              </a:buClr>
              <a:buSzPts val="1400"/>
              <a:buChar char="●"/>
            </a:pPr>
            <a:r>
              <a:rPr b="1" lang="en">
                <a:solidFill>
                  <a:srgbClr val="3D85C6"/>
                </a:solidFill>
              </a:rPr>
              <a:t>Affine (object can be viewed from any perspective)</a:t>
            </a:r>
            <a:endParaRPr b="1">
              <a:solidFill>
                <a:srgbClr val="3D85C6"/>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580" name="Google Shape;580;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81" name="Google Shape;581;p7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Zoom</a:t>
            </a:r>
            <a:endParaRPr b="1" sz="1200">
              <a:solidFill>
                <a:schemeClr val="dk1"/>
              </a:solidFill>
            </a:endParaRPr>
          </a:p>
          <a:p>
            <a:pPr indent="0" lvl="0" marL="0" rtl="0" algn="l">
              <a:lnSpc>
                <a:spcPct val="115000"/>
              </a:lnSpc>
              <a:spcBef>
                <a:spcPts val="400"/>
              </a:spcBef>
              <a:spcAft>
                <a:spcPts val="0"/>
              </a:spcAft>
              <a:buNone/>
            </a:pPr>
            <a:r>
              <a:t/>
            </a:r>
            <a:endParaRPr b="1">
              <a:solidFill>
                <a:srgbClr val="3D85C6"/>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Zoom transforms an image by zooming in from the center of the image, which is done with a resize and crop operation. First you find the center of the image, calculate the crop bounding box around the center, and then you crop the image. Below is the apple image zoomed by a factor of two:</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582" name="Google Shape;582;p79"/>
          <p:cNvPicPr preferRelativeResize="0"/>
          <p:nvPr/>
        </p:nvPicPr>
        <p:blipFill>
          <a:blip r:embed="rId4">
            <a:alphaModFix/>
          </a:blip>
          <a:stretch>
            <a:fillRect/>
          </a:stretch>
        </p:blipFill>
        <p:spPr>
          <a:xfrm>
            <a:off x="3887650" y="2675200"/>
            <a:ext cx="1200150" cy="1200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8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a:t>
            </a:r>
            <a:r>
              <a:rPr lang="en">
                <a:solidFill>
                  <a:srgbClr val="38761D"/>
                </a:solidFill>
              </a:rPr>
              <a:t> Invariance</a:t>
            </a:r>
            <a:endParaRPr>
              <a:solidFill>
                <a:srgbClr val="38761D"/>
              </a:solidFill>
            </a:endParaRPr>
          </a:p>
        </p:txBody>
      </p:sp>
      <p:pic>
        <p:nvPicPr>
          <p:cNvPr id="588" name="Google Shape;588;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9" name="Google Shape;589;p8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Zoom - PIL</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When enlarging an image using </a:t>
            </a:r>
            <a:r>
              <a:rPr b="1" lang="en" sz="1200">
                <a:solidFill>
                  <a:srgbClr val="3367D6"/>
                </a:solidFill>
              </a:rPr>
              <a:t>Image.resize()</a:t>
            </a:r>
            <a:r>
              <a:rPr lang="en" sz="1200">
                <a:solidFill>
                  <a:schemeClr val="dk1"/>
                </a:solidFill>
              </a:rPr>
              <a:t> the </a:t>
            </a:r>
            <a:r>
              <a:rPr b="1" lang="en" sz="1200">
                <a:solidFill>
                  <a:srgbClr val="3367D6"/>
                </a:solidFill>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zoom an image using Python’s </a:t>
            </a:r>
            <a:r>
              <a:rPr b="1" lang="en" sz="1200">
                <a:solidFill>
                  <a:srgbClr val="3367D6"/>
                </a:solidFill>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90" name="Google Shape;590;p80"/>
          <p:cNvGraphicFramePr/>
          <p:nvPr/>
        </p:nvGraphicFramePr>
        <p:xfrm>
          <a:off x="824363" y="2097250"/>
          <a:ext cx="3000000" cy="3000000"/>
        </p:xfrm>
        <a:graphic>
          <a:graphicData uri="http://schemas.openxmlformats.org/drawingml/2006/table">
            <a:tbl>
              <a:tblPr>
                <a:noFill/>
                <a:tableStyleId>{B5E19B2C-3485-4ACE-BECA-67D08FD26895}</a:tableStyleId>
              </a:tblPr>
              <a:tblGrid>
                <a:gridCol w="7405250"/>
              </a:tblGrid>
              <a:tr h="1323650">
                <a:tc>
                  <a:txBody>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zoom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zoom by factor of 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remember the original height, width of the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size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resize (scale) the image proportional to the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resize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zoom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zoom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BICUBIC</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find the center of the scaled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center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//2, image.size[1]//2)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calculate the crop upper left corner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crop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//zoom), int(center[1]//zoom))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calculate the crop bounding box</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box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crop</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crop</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box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show</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Invariance</a:t>
            </a:r>
            <a:endParaRPr>
              <a:solidFill>
                <a:srgbClr val="38761D"/>
              </a:solidFill>
            </a:endParaRPr>
          </a:p>
        </p:txBody>
      </p:sp>
      <p:pic>
        <p:nvPicPr>
          <p:cNvPr id="596" name="Google Shape;596;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597" name="Google Shape;597;p8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Zoom - OpenCV</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code example below demonstrates how to zoom in an image using </a:t>
            </a:r>
            <a:r>
              <a:rPr b="1" lang="en" sz="1200"/>
              <a:t>OpenCV</a:t>
            </a:r>
            <a:r>
              <a:rPr lang="en" sz="1200">
                <a:solidFill>
                  <a:schemeClr val="dk1"/>
                </a:solidFill>
              </a:rPr>
              <a:t> imaging library.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b="1" lang="en" sz="1200">
                <a:solidFill>
                  <a:srgbClr val="3367D6"/>
                </a:solidFill>
              </a:rPr>
              <a:t>cv2.resize()</a:t>
            </a:r>
            <a:r>
              <a:rPr lang="en" sz="1200">
                <a:solidFill>
                  <a:schemeClr val="dk1"/>
                </a:solidFill>
              </a:rPr>
              <a:t> interpolation </a:t>
            </a:r>
            <a:r>
              <a:rPr b="1" lang="en" sz="1200">
                <a:solidFill>
                  <a:srgbClr val="3367D6"/>
                </a:solidFill>
              </a:rPr>
              <a:t>cv2.INTER_CUBIC</a:t>
            </a:r>
            <a:r>
              <a:rPr lang="en" sz="1200">
                <a:solidFill>
                  <a:schemeClr val="dk1"/>
                </a:solidFill>
              </a:rPr>
              <a:t>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598" name="Google Shape;598;p81"/>
          <p:cNvGraphicFramePr/>
          <p:nvPr/>
        </p:nvGraphicFramePr>
        <p:xfrm>
          <a:off x="824363" y="2097250"/>
          <a:ext cx="3000000" cy="3000000"/>
        </p:xfrm>
        <a:graphic>
          <a:graphicData uri="http://schemas.openxmlformats.org/drawingml/2006/table">
            <a:tbl>
              <a:tblPr>
                <a:noFill/>
                <a:tableStyleId>{B5E19B2C-3485-4ACE-BECA-67D08FD26895}</a:tableStyleId>
              </a:tblPr>
              <a:tblGrid>
                <a:gridCol w="7405250"/>
              </a:tblGrid>
              <a:tr h="1323650">
                <a:tc>
                  <a:txBody>
                    <a:bodyPr/>
                    <a:lstStyle/>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zoom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zoom by a factor of 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remember the original height, width of the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find the center of the scaled image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center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//2, image.shape[1]//2)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z_height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height </a:t>
                      </a:r>
                      <a:r>
                        <a:rPr lang="en" sz="900">
                          <a:solidFill>
                            <a:srgbClr val="455A64"/>
                          </a:solidFill>
                          <a:latin typeface="Consolas"/>
                          <a:ea typeface="Consolas"/>
                          <a:cs typeface="Consolas"/>
                          <a:sym typeface="Consolas"/>
                        </a:rPr>
                        <a:t>//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z_width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int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  </a:t>
                      </a:r>
                      <a:r>
                        <a:rPr lang="en" sz="900">
                          <a:solidFill>
                            <a:srgbClr val="455A64"/>
                          </a:solidFill>
                          <a:latin typeface="Consolas"/>
                          <a:ea typeface="Consolas"/>
                          <a:cs typeface="Consolas"/>
                          <a:sym typeface="Consolas"/>
                        </a:rPr>
                        <a:t>// zoom)</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slice (cutout) the zoomed image by forming a crop bounding box</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center</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z_height</a:t>
                      </a:r>
                      <a:r>
                        <a:rPr lang="en" sz="900">
                          <a:solidFill>
                            <a:srgbClr val="455A64"/>
                          </a:solidFill>
                          <a:latin typeface="Consolas"/>
                          <a:ea typeface="Consolas"/>
                          <a:cs typeface="Consolas"/>
                          <a:sym typeface="Consolas"/>
                        </a:rPr>
                        <a:t>//2):(center[0] + z_height//2), center[1] -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z_width</a:t>
                      </a:r>
                      <a:r>
                        <a:rPr lang="en" sz="900">
                          <a:solidFill>
                            <a:srgbClr val="455A64"/>
                          </a:solidFill>
                          <a:latin typeface="Consolas"/>
                          <a:ea typeface="Consolas"/>
                          <a:cs typeface="Consolas"/>
                          <a:sym typeface="Consolas"/>
                        </a:rPr>
                        <a:t>//2:(center[1] + z_width//2)]</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resize (enlarge) the cropped image back to the original size.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cv2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resize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width</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height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interpolation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cv2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INTER_CUBIC</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plt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imshow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Datasets</a:t>
            </a:r>
            <a:endParaRPr>
              <a:solidFill>
                <a:srgbClr val="38761D"/>
              </a:solidFill>
            </a:endParaRPr>
          </a:p>
        </p:txBody>
      </p:sp>
      <p:pic>
        <p:nvPicPr>
          <p:cNvPr id="102" name="Google Shape;102;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 name="Google Shape;103;p1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Train and Test Sets</a:t>
            </a:r>
            <a:endParaRPr b="1" sz="1200">
              <a:solidFill>
                <a:schemeClr val="dk1"/>
              </a:solidFill>
            </a:endParaRPr>
          </a:p>
          <a:p>
            <a:pPr indent="0" lvl="0" marL="0" rtl="0" algn="l">
              <a:lnSpc>
                <a:spcPct val="115000"/>
              </a:lnSpc>
              <a:spcBef>
                <a:spcPts val="400"/>
              </a:spcBef>
              <a:spcAft>
                <a:spcPts val="0"/>
              </a:spcAft>
              <a:buNone/>
            </a:pPr>
            <a:br>
              <a:rPr lang="en" sz="1200">
                <a:solidFill>
                  <a:schemeClr val="dk1"/>
                </a:solidFill>
              </a:rPr>
            </a:br>
            <a:r>
              <a:rPr lang="en" sz="1200">
                <a:solidFill>
                  <a:schemeClr val="dk1"/>
                </a:solidFill>
              </a:rPr>
              <a:t>Historically, the rule of thumb has been 80/20, 80% for training and 20% for test.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What is important is that we assume our dataset is sufficiently large enough, that if we split it into 80% and 20% and the examples are randomly chosen that both datasets will be good sampling distributions which are representative of the population distribution that the model will make predictions (inference) from once deployed.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p:txBody>
      </p:sp>
      <p:pic>
        <p:nvPicPr>
          <p:cNvPr id="104" name="Google Shape;104;p19"/>
          <p:cNvPicPr preferRelativeResize="0"/>
          <p:nvPr/>
        </p:nvPicPr>
        <p:blipFill>
          <a:blip r:embed="rId4">
            <a:alphaModFix/>
          </a:blip>
          <a:stretch>
            <a:fillRect/>
          </a:stretch>
        </p:blipFill>
        <p:spPr>
          <a:xfrm>
            <a:off x="1555200" y="2537075"/>
            <a:ext cx="5752325" cy="2433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a:t>
            </a:r>
            <a:r>
              <a:rPr lang="en">
                <a:solidFill>
                  <a:srgbClr val="38761D"/>
                </a:solidFill>
              </a:rPr>
              <a:t>Invariance</a:t>
            </a:r>
            <a:endParaRPr>
              <a:solidFill>
                <a:srgbClr val="38761D"/>
              </a:solidFill>
            </a:endParaRPr>
          </a:p>
        </p:txBody>
      </p:sp>
      <p:pic>
        <p:nvPicPr>
          <p:cNvPr id="604" name="Google Shape;604;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05" name="Google Shape;605;p8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Affine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Performing an affine transformation to change the viewing perspective is an advanced task, beyond the scope of this section. We will give a basic example and recommend to readers wanting more detail to view tutorials specific to affine transformations in </a:t>
            </a:r>
            <a:r>
              <a:rPr b="1" lang="en" sz="1200">
                <a:solidFill>
                  <a:srgbClr val="3367D6"/>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a:solidFill>
                <a:srgbClr val="3D85C6"/>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06" name="Google Shape;606;p82"/>
          <p:cNvPicPr preferRelativeResize="0"/>
          <p:nvPr/>
        </p:nvPicPr>
        <p:blipFill>
          <a:blip r:embed="rId4">
            <a:alphaModFix/>
          </a:blip>
          <a:stretch>
            <a:fillRect/>
          </a:stretch>
        </p:blipFill>
        <p:spPr>
          <a:xfrm>
            <a:off x="2901125" y="2336325"/>
            <a:ext cx="2495550" cy="2400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8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Scale Invariance</a:t>
            </a:r>
            <a:endParaRPr>
              <a:solidFill>
                <a:srgbClr val="38761D"/>
              </a:solidFill>
            </a:endParaRPr>
          </a:p>
        </p:txBody>
      </p:sp>
      <p:pic>
        <p:nvPicPr>
          <p:cNvPr id="612" name="Google Shape;612;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13" name="Google Shape;613;p8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sz="1200">
                <a:solidFill>
                  <a:schemeClr val="dk1"/>
                </a:solidFill>
              </a:rPr>
              <a:t>Affine</a:t>
            </a:r>
            <a:r>
              <a:rPr b="1" lang="en" sz="1200">
                <a:solidFill>
                  <a:schemeClr val="dk1"/>
                </a:solidFill>
              </a:rPr>
              <a:t> - OpenCV</a:t>
            </a:r>
            <a:br>
              <a:rPr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200">
                <a:solidFill>
                  <a:schemeClr val="dk1"/>
                </a:solidFill>
              </a:rPr>
              <a:t>The previous example is produced by this code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67D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14" name="Google Shape;614;p83"/>
          <p:cNvGraphicFramePr/>
          <p:nvPr/>
        </p:nvGraphicFramePr>
        <p:xfrm>
          <a:off x="824363" y="2097250"/>
          <a:ext cx="3000000" cy="3000000"/>
        </p:xfrm>
        <a:graphic>
          <a:graphicData uri="http://schemas.openxmlformats.org/drawingml/2006/table">
            <a:tbl>
              <a:tblPr>
                <a:noFill/>
                <a:tableStyleId>{B5E19B2C-3485-4ACE-BECA-67D08FD26895}</a:tableStyleId>
              </a:tblPr>
              <a:tblGrid>
                <a:gridCol w="7405250"/>
              </a:tblGrid>
              <a:tr h="13236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'apple.png'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cvtColor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COLOR_BGR2RGB</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rows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of points for warping the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pts1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pts2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the corresponding transformation matrix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matrix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getAffineTransform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pts1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pts2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Warp the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warpAffine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matrix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rows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Generator</a:t>
            </a:r>
            <a:endParaRPr>
              <a:solidFill>
                <a:srgbClr val="38761D"/>
              </a:solidFill>
            </a:endParaRPr>
          </a:p>
        </p:txBody>
      </p:sp>
      <p:pic>
        <p:nvPicPr>
          <p:cNvPr id="620" name="Google Shape;620;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21" name="Google Shape;621;p8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TF.Keras - ImageDataGenerator</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TF.Keras</a:t>
            </a:r>
            <a:r>
              <a:rPr lang="en" sz="1200">
                <a:solidFill>
                  <a:schemeClr val="dk1"/>
                </a:solidFill>
              </a:rPr>
              <a:t> image preprocessing module supports a wide variety of image augmentation with the class </a:t>
            </a:r>
            <a:r>
              <a:rPr b="1" lang="en" sz="1200">
                <a:solidFill>
                  <a:srgbClr val="3367D6"/>
                </a:solidFill>
              </a:rPr>
              <a:t>ImageDataGenerator</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367D6"/>
                </a:solidFill>
              </a:rPr>
              <a:t>ImageDataGenerator</a:t>
            </a:r>
            <a:r>
              <a:rPr lang="en" sz="1200">
                <a:solidFill>
                  <a:schemeClr val="dk1"/>
                </a:solidFill>
              </a:rPr>
              <a:t> class creates a generator for generating batches of augmented images.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are a few of the parameters, which we will cover in this section: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horizontal_flip=True|False</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vertical_flip=True|False</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27" name="Google Shape;627;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28" name="Google Shape;628;p8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Instantiation</a:t>
            </a:r>
            <a:endParaRPr i="1" sz="11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Read in a single image of an apple.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Create a batch of one image (the apple).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a:t>
            </a:r>
            <a:r>
              <a:rPr b="1" lang="en" sz="1200">
                <a:solidFill>
                  <a:srgbClr val="3367D6"/>
                </a:solidFill>
              </a:rPr>
              <a:t>ImageDataGenerator</a:t>
            </a:r>
            <a:r>
              <a:rPr lang="en" sz="1200">
                <a:solidFill>
                  <a:srgbClr val="3367D6"/>
                </a:solidFill>
              </a:rPr>
              <a:t> </a:t>
            </a:r>
            <a:r>
              <a:rPr lang="en" sz="1200">
                <a:solidFill>
                  <a:schemeClr val="dk1"/>
                </a:solidFill>
              </a:rPr>
              <a:t>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a:t>
            </a:r>
            <a:r>
              <a:rPr b="1" lang="en" sz="1200">
                <a:solidFill>
                  <a:srgbClr val="3367D6"/>
                </a:solidFill>
              </a:rPr>
              <a:t>ImageDataGenerator</a:t>
            </a:r>
            <a:r>
              <a:rPr lang="en" sz="1200">
                <a:solidFill>
                  <a:srgbClr val="3367D6"/>
                </a:solidFill>
              </a:rPr>
              <a:t> </a:t>
            </a:r>
            <a:r>
              <a:rPr lang="en" sz="1200">
                <a:solidFill>
                  <a:schemeClr val="dk1"/>
                </a:solidFill>
              </a:rPr>
              <a:t>with our augmentation options (in this case: horizontal and vertical flip).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29" name="Google Shape;629;p85"/>
          <p:cNvGraphicFramePr/>
          <p:nvPr/>
        </p:nvGraphicFramePr>
        <p:xfrm>
          <a:off x="824363" y="2534050"/>
          <a:ext cx="3000000" cy="3000000"/>
        </p:xfrm>
        <a:graphic>
          <a:graphicData uri="http://schemas.openxmlformats.org/drawingml/2006/table">
            <a:tbl>
              <a:tblPr>
                <a:noFill/>
                <a:tableStyleId>{B5E19B2C-3485-4ACE-BECA-67D08FD26895}</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35" name="Google Shape;635;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36" name="Google Shape;636;p8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Generation</a:t>
            </a:r>
            <a:endParaRPr i="1" sz="1100">
              <a:solidFill>
                <a:schemeClr val="dk1"/>
              </a:solidFill>
            </a:endParaRPr>
          </a:p>
          <a:p>
            <a:pPr indent="0" lvl="0" marL="0" rtl="0" algn="l">
              <a:lnSpc>
                <a:spcPct val="115000"/>
              </a:lnSpc>
              <a:spcBef>
                <a:spcPts val="400"/>
              </a:spcBef>
              <a:spcAft>
                <a:spcPts val="0"/>
              </a:spcAft>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the </a:t>
            </a:r>
            <a:r>
              <a:rPr b="1" lang="en" sz="1200">
                <a:solidFill>
                  <a:srgbClr val="3367D6"/>
                </a:solidFill>
              </a:rPr>
              <a:t>flow()</a:t>
            </a:r>
            <a:r>
              <a:rPr lang="en" sz="1200">
                <a:solidFill>
                  <a:srgbClr val="3367D6"/>
                </a:solidFill>
              </a:rPr>
              <a:t> </a:t>
            </a:r>
            <a:r>
              <a:rPr lang="en" sz="1200">
                <a:solidFill>
                  <a:schemeClr val="dk1"/>
                </a:solidFill>
              </a:rPr>
              <a:t>method of the </a:t>
            </a:r>
            <a:r>
              <a:rPr b="1" lang="en" sz="1200">
                <a:solidFill>
                  <a:srgbClr val="3367D6"/>
                </a:solidFill>
              </a:rPr>
              <a:t>ImageDataGenerator</a:t>
            </a:r>
            <a:r>
              <a:rPr lang="en" sz="1200">
                <a:solidFill>
                  <a:schemeClr val="dk1"/>
                </a:solidFill>
              </a:rPr>
              <a:t> method to create a batch generator.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Iterate through the generator 6 times, each time returning a batch of 1 image in x.</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generator will randomly select an augmentation (including no augmentation) per iteration.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After transformation (augmentation), the pixel values will be 32-bit float.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Change the data type of the pixels back to 8-bit integer, for displaying using matplotlib.</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37" name="Google Shape;637;p86"/>
          <p:cNvGraphicFramePr/>
          <p:nvPr/>
        </p:nvGraphicFramePr>
        <p:xfrm>
          <a:off x="824363" y="2707250"/>
          <a:ext cx="3000000" cy="3000000"/>
        </p:xfrm>
        <a:graphic>
          <a:graphicData uri="http://schemas.openxmlformats.org/drawingml/2006/table">
            <a:tbl>
              <a:tblPr>
                <a:noFill/>
                <a:tableStyleId>{B5E19B2C-3485-4ACE-BECA-67D08FD26895}</a:tableStyleId>
              </a:tblPr>
              <a:tblGrid>
                <a:gridCol w="7405250"/>
              </a:tblGrid>
              <a:tr h="132365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Invariance - ImageDataGenerator</a:t>
            </a:r>
            <a:endParaRPr>
              <a:solidFill>
                <a:srgbClr val="38761D"/>
              </a:solidFill>
            </a:endParaRPr>
          </a:p>
        </p:txBody>
      </p:sp>
      <p:pic>
        <p:nvPicPr>
          <p:cNvPr id="643" name="Google Shape;643;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44" name="Google Shape;644;p8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ImageDataGenerator - Generation</a:t>
            </a:r>
            <a:endParaRPr i="1" sz="1100">
              <a:solidFill>
                <a:schemeClr val="dk1"/>
              </a:solidFill>
            </a:endParaRPr>
          </a:p>
          <a:p>
            <a:pPr indent="0" lvl="0" marL="0" rtl="0" algn="l">
              <a:lnSpc>
                <a:spcPct val="115000"/>
              </a:lnSpc>
              <a:spcBef>
                <a:spcPts val="4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i="1" lang="en" sz="1200">
                <a:solidFill>
                  <a:schemeClr val="dk1"/>
                </a:solidFill>
              </a:rPr>
              <a:t>Rotation</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i="1" lang="en" sz="1200">
                <a:solidFill>
                  <a:schemeClr val="dk1"/>
                </a:solidFill>
              </a:rPr>
              <a:t>Zoom</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i="1" lang="en" sz="1200">
                <a:solidFill>
                  <a:schemeClr val="dk1"/>
                </a:solidFill>
              </a:rPr>
              <a:t>Shift</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i="1" lang="en" sz="1200">
                <a:solidFill>
                  <a:schemeClr val="dk1"/>
                </a:solidFill>
              </a:rPr>
              <a:t>Brightness</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645" name="Google Shape;645;p87"/>
          <p:cNvGraphicFramePr/>
          <p:nvPr/>
        </p:nvGraphicFramePr>
        <p:xfrm>
          <a:off x="681288" y="1765900"/>
          <a:ext cx="3000000" cy="3000000"/>
        </p:xfrm>
        <a:graphic>
          <a:graphicData uri="http://schemas.openxmlformats.org/drawingml/2006/table">
            <a:tbl>
              <a:tblPr>
                <a:noFill/>
                <a:tableStyleId>{B5E19B2C-3485-4ACE-BECA-67D08FD26895}</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6" name="Google Shape;646;p87"/>
          <p:cNvGraphicFramePr/>
          <p:nvPr/>
        </p:nvGraphicFramePr>
        <p:xfrm>
          <a:off x="681288" y="2571750"/>
          <a:ext cx="3000000" cy="3000000"/>
        </p:xfrm>
        <a:graphic>
          <a:graphicData uri="http://schemas.openxmlformats.org/drawingml/2006/table">
            <a:tbl>
              <a:tblPr>
                <a:noFill/>
                <a:tableStyleId>{B5E19B2C-3485-4ACE-BECA-67D08FD26895}</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7" name="Google Shape;647;p87"/>
          <p:cNvGraphicFramePr/>
          <p:nvPr/>
        </p:nvGraphicFramePr>
        <p:xfrm>
          <a:off x="681288" y="3377600"/>
          <a:ext cx="3000000" cy="3000000"/>
        </p:xfrm>
        <a:graphic>
          <a:graphicData uri="http://schemas.openxmlformats.org/drawingml/2006/table">
            <a:tbl>
              <a:tblPr>
                <a:noFill/>
                <a:tableStyleId>{B5E19B2C-3485-4ACE-BECA-67D08FD26895}</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648" name="Google Shape;648;p87"/>
          <p:cNvGraphicFramePr/>
          <p:nvPr/>
        </p:nvGraphicFramePr>
        <p:xfrm>
          <a:off x="681288" y="4260475"/>
          <a:ext cx="3000000" cy="3000000"/>
        </p:xfrm>
        <a:graphic>
          <a:graphicData uri="http://schemas.openxmlformats.org/drawingml/2006/table">
            <a:tbl>
              <a:tblPr>
                <a:noFill/>
                <a:tableStyleId>{B5E19B2C-3485-4ACE-BECA-67D08FD26895}</a:tableStyleId>
              </a:tblPr>
              <a:tblGrid>
                <a:gridCol w="7405250"/>
              </a:tblGrid>
              <a:tr h="100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54" name="Google Shape;654;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55" name="Google Shape;655;p8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Production Datasets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Beyond the curated datasets used for academic/research purposes, the datasets one would use in production are likely stored on disk (or database if structured data). In the case of image data, one will need to:</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D85C6"/>
              </a:buClr>
              <a:buSzPts val="1400"/>
              <a:buAutoNum type="arabicPeriod"/>
            </a:pPr>
            <a:r>
              <a:rPr b="1" lang="en">
                <a:solidFill>
                  <a:srgbClr val="3D85C6"/>
                </a:solidFill>
              </a:rPr>
              <a:t>Read images and corresponding labels from disk into memory (assumes image data fits into memory).</a:t>
            </a:r>
            <a:br>
              <a:rPr b="1" lang="en">
                <a:solidFill>
                  <a:srgbClr val="3D85C6"/>
                </a:solidFill>
              </a:rPr>
            </a:br>
            <a:endParaRPr b="1">
              <a:solidFill>
                <a:srgbClr val="3D85C6"/>
              </a:solidFill>
            </a:endParaRPr>
          </a:p>
          <a:p>
            <a:pPr indent="-317500" lvl="0" marL="457200" rtl="0" algn="l">
              <a:lnSpc>
                <a:spcPct val="115000"/>
              </a:lnSpc>
              <a:spcBef>
                <a:spcPts val="0"/>
              </a:spcBef>
              <a:spcAft>
                <a:spcPts val="0"/>
              </a:spcAft>
              <a:buClr>
                <a:srgbClr val="3D85C6"/>
              </a:buClr>
              <a:buSzPts val="1400"/>
              <a:buAutoNum type="arabicPeriod"/>
            </a:pPr>
            <a:r>
              <a:rPr b="1" lang="en">
                <a:solidFill>
                  <a:srgbClr val="3D85C6"/>
                </a:solidFill>
              </a:rPr>
              <a:t>Resize the images to match the input vector of the convolutional neural network.</a:t>
            </a:r>
            <a:endParaRPr b="1">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61" name="Google Shape;661;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2" name="Google Shape;662;p8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a:t>
            </a:r>
            <a:endParaRPr sz="1200">
              <a:solidFill>
                <a:schemeClr val="dk1"/>
              </a:solidFill>
            </a:endParaRPr>
          </a:p>
          <a:p>
            <a:pPr indent="0" lvl="0" marL="0" rtl="0" algn="l">
              <a:lnSpc>
                <a:spcPct val="115000"/>
              </a:lnSpc>
              <a:spcBef>
                <a:spcPts val="1100"/>
              </a:spcBef>
              <a:spcAft>
                <a:spcPts val="0"/>
              </a:spcAft>
              <a:buNone/>
            </a:pPr>
            <a:r>
              <a:rPr b="1" lang="en" sz="1200">
                <a:solidFill>
                  <a:srgbClr val="3D85C6"/>
                </a:solidFill>
              </a:rPr>
              <a:t>Laying out (placing) the images into a directory folder structure on a local disk is one of the most common layouts</a:t>
            </a:r>
            <a:r>
              <a:rPr lang="en" sz="1200">
                <a:solidFill>
                  <a:schemeClr val="dk1"/>
                </a:solidFill>
              </a:rPr>
              <a:t>. </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root (parent) folder is a container for the dataset.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Below the root level are one or more subdirectories, where each subdirectory corresponds to a class (label), and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Where each subdirectory contains the images that correspond to that class.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63" name="Google Shape;663;p89"/>
          <p:cNvPicPr preferRelativeResize="0"/>
          <p:nvPr/>
        </p:nvPicPr>
        <p:blipFill>
          <a:blip r:embed="rId4">
            <a:alphaModFix/>
          </a:blip>
          <a:stretch>
            <a:fillRect/>
          </a:stretch>
        </p:blipFill>
        <p:spPr>
          <a:xfrm>
            <a:off x="3305225" y="2571750"/>
            <a:ext cx="2596300" cy="2450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69" name="Google Shape;669;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0" name="Google Shape;670;p9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 - Dataset Split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a:t>
            </a:r>
            <a:r>
              <a:rPr lang="en" sz="1200">
                <a:solidFill>
                  <a:schemeClr val="dk1"/>
                </a:solidFill>
              </a:rPr>
              <a:t> the dataset has been </a:t>
            </a:r>
            <a:r>
              <a:rPr b="1" lang="en" sz="1200">
                <a:solidFill>
                  <a:srgbClr val="3D85C6"/>
                </a:solidFill>
              </a:rPr>
              <a:t>pre-split into training and test data</a:t>
            </a:r>
            <a:r>
              <a:rPr lang="en" sz="1200">
                <a:solidFill>
                  <a:schemeClr val="dk1"/>
                </a:solidFill>
              </a:rPr>
              <a:t> (explained subsequently), then first group the data by train/test, then group the data group the data by the two classes for cats and dogs.  You can further subgroup the data by breed or other characteristics.</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71" name="Google Shape;671;p90"/>
          <p:cNvPicPr preferRelativeResize="0"/>
          <p:nvPr/>
        </p:nvPicPr>
        <p:blipFill>
          <a:blip r:embed="rId4">
            <a:alphaModFix/>
          </a:blip>
          <a:stretch>
            <a:fillRect/>
          </a:stretch>
        </p:blipFill>
        <p:spPr>
          <a:xfrm>
            <a:off x="3022550" y="2022850"/>
            <a:ext cx="3008900" cy="3060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77" name="Google Shape;677;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78" name="Google Shape;678;p9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Directory Structure - </a:t>
            </a:r>
            <a:r>
              <a:rPr b="1" lang="en" sz="1200">
                <a:solidFill>
                  <a:schemeClr val="dk1"/>
                </a:solidFill>
              </a:rPr>
              <a:t>Hierarchical</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When the </a:t>
            </a:r>
            <a:r>
              <a:rPr b="1" lang="en" sz="1200">
                <a:solidFill>
                  <a:srgbClr val="3D85C6"/>
                </a:solidFill>
              </a:rPr>
              <a:t>dataset is hierarchically labeled</a:t>
            </a:r>
            <a:r>
              <a:rPr lang="en" sz="1200">
                <a:solidFill>
                  <a:schemeClr val="dk1"/>
                </a:solidFill>
              </a:rPr>
              <a:t>, each top-level class (label) subfolder is </a:t>
            </a:r>
            <a:r>
              <a:rPr b="1" lang="en" sz="1200">
                <a:solidFill>
                  <a:srgbClr val="3D85C6"/>
                </a:solidFill>
              </a:rPr>
              <a:t>further partitioned into child-subfolders according to the class (label) hierarchy</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3D85C6"/>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679" name="Google Shape;679;p91"/>
          <p:cNvPicPr preferRelativeResize="0"/>
          <p:nvPr/>
        </p:nvPicPr>
        <p:blipFill>
          <a:blip r:embed="rId4">
            <a:alphaModFix/>
          </a:blip>
          <a:stretch>
            <a:fillRect/>
          </a:stretch>
        </p:blipFill>
        <p:spPr>
          <a:xfrm>
            <a:off x="2976188" y="1742975"/>
            <a:ext cx="3191625" cy="328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10" name="Google Shape;110;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 name="Google Shape;111;p2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MNIST Dataset</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TF.Keras builtin datasets have a </a:t>
            </a:r>
            <a:r>
              <a:rPr lang="en" sz="1200">
                <a:solidFill>
                  <a:srgbClr val="3367D6"/>
                </a:solidFill>
              </a:rPr>
              <a:t>load_data() </a:t>
            </a:r>
            <a:r>
              <a:rPr lang="en" sz="1200">
                <a:solidFill>
                  <a:schemeClr val="dk1"/>
                </a:solidFill>
              </a:rPr>
              <a:t>method. This method loads into memory the dataset already randomly shuffled and pre-split into train and test data. For both train and test, the data is further separated into the features -- the image data in this case, and the corresponding labels.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It is a common convention to refer to the features and labels for train and test as </a:t>
            </a:r>
            <a:r>
              <a:rPr lang="en" sz="1200">
                <a:solidFill>
                  <a:srgbClr val="3367D6"/>
                </a:solidFill>
              </a:rPr>
              <a:t>(x_train, y_train) </a:t>
            </a:r>
            <a:r>
              <a:rPr lang="en" sz="1200">
                <a:solidFill>
                  <a:schemeClr val="dk1"/>
                </a:solidFill>
              </a:rPr>
              <a:t>and </a:t>
            </a:r>
            <a:r>
              <a:rPr lang="en" sz="1200">
                <a:solidFill>
                  <a:srgbClr val="3D85C6"/>
                </a:solidFill>
              </a:rPr>
              <a:t>(x_test, y_test)</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graphicFrame>
        <p:nvGraphicFramePr>
          <p:cNvPr id="112" name="Google Shape;112;p20"/>
          <p:cNvGraphicFramePr/>
          <p:nvPr/>
        </p:nvGraphicFramePr>
        <p:xfrm>
          <a:off x="1316725" y="2931900"/>
          <a:ext cx="3000000" cy="3000000"/>
        </p:xfrm>
        <a:graphic>
          <a:graphicData uri="http://schemas.openxmlformats.org/drawingml/2006/table">
            <a:tbl>
              <a:tblPr>
                <a:noFill/>
                <a:tableStyleId>{B5E19B2C-3485-4ACE-BECA-67D08FD26895}</a:tableStyleId>
              </a:tblPr>
              <a:tblGrid>
                <a:gridCol w="63467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mnist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builtin dataset is automatically randomly shuffled and pre-split into train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85" name="Google Shape;685;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86" name="Google Shape;686;p9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CSV File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Another common layout is to </a:t>
            </a:r>
            <a:r>
              <a:rPr b="1" lang="en" sz="1200">
                <a:solidFill>
                  <a:srgbClr val="3D85C6"/>
                </a:solidFill>
              </a:rPr>
              <a:t>use a CSV file to identify the location and class (label) of each image</a:t>
            </a:r>
            <a:r>
              <a:rPr lang="en" sz="1200">
                <a:solidFill>
                  <a:schemeClr val="dk1"/>
                </a:solidFill>
              </a:rPr>
              <a:t>. </a:t>
            </a:r>
            <a:endParaRPr sz="1200">
              <a:solidFill>
                <a:schemeClr val="dk1"/>
              </a:solidFill>
            </a:endParaRPr>
          </a:p>
          <a:p>
            <a:pPr indent="-304800" lvl="0" marL="457200" rtl="0" algn="l">
              <a:lnSpc>
                <a:spcPct val="115000"/>
              </a:lnSpc>
              <a:spcBef>
                <a:spcPts val="1100"/>
              </a:spcBef>
              <a:spcAft>
                <a:spcPts val="0"/>
              </a:spcAft>
              <a:buSzPts val="1200"/>
              <a:buChar char="●"/>
            </a:pPr>
            <a:r>
              <a:rPr b="1" lang="en" sz="1200">
                <a:solidFill>
                  <a:srgbClr val="3D85C6"/>
                </a:solidFill>
              </a:rPr>
              <a:t>Each row in the CSV file is a separate image</a:t>
            </a:r>
            <a:r>
              <a:rPr lang="en" sz="1200">
                <a:solidFill>
                  <a:schemeClr val="dk1"/>
                </a:solidFill>
              </a:rPr>
              <a:t>, and </a:t>
            </a:r>
            <a:endParaRPr sz="1200">
              <a:solidFill>
                <a:schemeClr val="dk1"/>
              </a:solidFill>
            </a:endParaRPr>
          </a:p>
          <a:p>
            <a:pPr indent="-304800" lvl="0" marL="457200" rtl="0" algn="l">
              <a:lnSpc>
                <a:spcPct val="115000"/>
              </a:lnSpc>
              <a:spcBef>
                <a:spcPts val="0"/>
              </a:spcBef>
              <a:spcAft>
                <a:spcPts val="0"/>
              </a:spcAft>
              <a:buSzPts val="1200"/>
              <a:buChar char="●"/>
            </a:pPr>
            <a:r>
              <a:rPr lang="en" sz="1200">
                <a:solidFill>
                  <a:schemeClr val="dk1"/>
                </a:solidFill>
              </a:rPr>
              <a:t>The CSV file contains at least </a:t>
            </a:r>
            <a:r>
              <a:rPr b="1" lang="en" sz="1200">
                <a:solidFill>
                  <a:srgbClr val="3D85C6"/>
                </a:solidFill>
              </a:rPr>
              <a:t>two columns, one for the location of the image, and the other for the class (label)</a:t>
            </a:r>
            <a:r>
              <a:rPr lang="en" sz="1200">
                <a:solidFill>
                  <a:schemeClr val="dk1"/>
                </a:solidFill>
              </a:rPr>
              <a:t> of the image.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local path example: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 	label,location</a:t>
            </a:r>
            <a:br>
              <a:rPr lang="en" sz="1050">
                <a:solidFill>
                  <a:schemeClr val="dk1"/>
                </a:solidFill>
              </a:rPr>
            </a:br>
            <a:r>
              <a:rPr lang="en" sz="1050">
                <a:solidFill>
                  <a:schemeClr val="dk1"/>
                </a:solidFill>
              </a:rPr>
              <a:t>		‘cat’, cats_n_dogs/cat/1.jpg</a:t>
            </a:r>
            <a:br>
              <a:rPr lang="en" sz="1050">
                <a:solidFill>
                  <a:schemeClr val="dk1"/>
                </a:solidFill>
              </a:rPr>
            </a:br>
            <a:r>
              <a:rPr lang="en" sz="1050">
                <a:solidFill>
                  <a:schemeClr val="dk1"/>
                </a:solidFill>
              </a:rPr>
              <a:t>		‘dog’,cats_n_dogs/dog/2.jpg</a:t>
            </a:r>
            <a:br>
              <a:rPr lang="en" sz="1050">
                <a:solidFill>
                  <a:schemeClr val="dk1"/>
                </a:solidFill>
              </a:rPr>
            </a:br>
            <a:r>
              <a:rPr lang="en" sz="1050">
                <a:solidFill>
                  <a:schemeClr val="dk1"/>
                </a:solidFill>
              </a:rPr>
              <a:t>		…</a:t>
            </a:r>
            <a:endParaRPr sz="1050">
              <a:solidFill>
                <a:schemeClr val="dk1"/>
              </a:solidFill>
            </a:endParaRPr>
          </a:p>
          <a:p>
            <a:pPr indent="457200" lvl="0" marL="1828800" rtl="0" algn="l">
              <a:lnSpc>
                <a:spcPct val="115000"/>
              </a:lnSpc>
              <a:spcBef>
                <a:spcPts val="1100"/>
              </a:spcBef>
              <a:spcAft>
                <a:spcPts val="0"/>
              </a:spcAft>
              <a:buNone/>
            </a:pPr>
            <a:r>
              <a:rPr lang="en" sz="1050">
                <a:solidFill>
                  <a:schemeClr val="dk1"/>
                </a:solidFill>
              </a:rPr>
              <a:t>remote path example:</a:t>
            </a:r>
            <a:br>
              <a:rPr lang="en" sz="1050">
                <a:solidFill>
                  <a:schemeClr val="dk1"/>
                </a:solidFill>
              </a:rPr>
            </a:br>
            <a:br>
              <a:rPr lang="en" sz="1050">
                <a:solidFill>
                  <a:schemeClr val="dk1"/>
                </a:solidFill>
              </a:rPr>
            </a:br>
            <a:r>
              <a:rPr lang="en" sz="1050">
                <a:solidFill>
                  <a:schemeClr val="dk1"/>
                </a:solidFill>
              </a:rPr>
              <a:t>		label,location</a:t>
            </a:r>
            <a:br>
              <a:rPr lang="en" sz="1050">
                <a:solidFill>
                  <a:schemeClr val="dk1"/>
                </a:solidFill>
              </a:rPr>
            </a:br>
            <a:r>
              <a:rPr lang="en" sz="1050">
                <a:solidFill>
                  <a:schemeClr val="dk1"/>
                </a:solidFill>
              </a:rPr>
              <a:t>		‘cat’,’http://mysite.com/cats_n_dogs/cat/1.jpg’</a:t>
            </a:r>
            <a:br>
              <a:rPr lang="en" sz="1050">
                <a:solidFill>
                  <a:schemeClr val="dk1"/>
                </a:solidFill>
              </a:rPr>
            </a:br>
            <a:r>
              <a:rPr lang="en" sz="1050">
                <a:solidFill>
                  <a:schemeClr val="dk1"/>
                </a:solidFill>
              </a:rPr>
              <a:t>		‘dog’,’</a:t>
            </a:r>
            <a:r>
              <a:rPr lang="en" sz="1050" u="sng">
                <a:solidFill>
                  <a:schemeClr val="hlink"/>
                </a:solidFill>
                <a:hlinkClick r:id="rId4"/>
              </a:rPr>
              <a:t>http://mysite.com/cats_n_dogs/dog/2.jpg</a:t>
            </a:r>
            <a:r>
              <a:rPr lang="en" sz="1050">
                <a:solidFill>
                  <a:schemeClr val="dk1"/>
                </a:solidFill>
              </a:rPr>
              <a:t>’</a:t>
            </a:r>
            <a:br>
              <a:rPr lang="en" sz="105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9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Raw (Disk) Datasets</a:t>
            </a:r>
            <a:endParaRPr>
              <a:solidFill>
                <a:srgbClr val="38761D"/>
              </a:solidFill>
            </a:endParaRPr>
          </a:p>
        </p:txBody>
      </p:sp>
      <p:pic>
        <p:nvPicPr>
          <p:cNvPr id="692" name="Google Shape;692;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3" name="Google Shape;693;p9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JSON</a:t>
            </a:r>
            <a:r>
              <a:rPr b="1" lang="en" sz="1200">
                <a:solidFill>
                  <a:schemeClr val="dk1"/>
                </a:solidFill>
              </a:rPr>
              <a:t> File</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Another common layout is to use a </a:t>
            </a:r>
            <a:r>
              <a:rPr b="1" lang="en" sz="1200">
                <a:solidFill>
                  <a:srgbClr val="3D85C6"/>
                </a:solidFill>
              </a:rPr>
              <a:t>JSON file to identify the location and class (label) of each image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JSON file is an array of objects,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Where </a:t>
            </a:r>
            <a:r>
              <a:rPr b="1" lang="en" sz="1200">
                <a:solidFill>
                  <a:srgbClr val="3D85C6"/>
                </a:solidFill>
              </a:rPr>
              <a:t>each object is a separate image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Each </a:t>
            </a:r>
            <a:r>
              <a:rPr b="1" lang="en" sz="1200">
                <a:solidFill>
                  <a:srgbClr val="3D85C6"/>
                </a:solidFill>
              </a:rPr>
              <a:t>object has at least two keys, one for the location of the image, and the other for the class (label)</a:t>
            </a:r>
            <a:r>
              <a:rPr lang="en" sz="1200">
                <a:solidFill>
                  <a:schemeClr val="dk1"/>
                </a:solidFill>
              </a:rPr>
              <a:t> of the image.</a:t>
            </a:r>
            <a:endParaRPr sz="1200">
              <a:solidFill>
                <a:schemeClr val="dk1"/>
              </a:solidFill>
            </a:endParaRPr>
          </a:p>
          <a:p>
            <a:pPr indent="0" lvl="0" marL="457200" rtl="0" algn="l">
              <a:lnSpc>
                <a:spcPct val="115000"/>
              </a:lnSpc>
              <a:spcBef>
                <a:spcPts val="1100"/>
              </a:spcBef>
              <a:spcAft>
                <a:spcPts val="0"/>
              </a:spcAft>
              <a:buNone/>
            </a:pPr>
            <a:r>
              <a:t/>
            </a:r>
            <a:endParaRPr sz="1200">
              <a:solidFill>
                <a:schemeClr val="dk1"/>
              </a:solidFill>
            </a:endParaRPr>
          </a:p>
          <a:p>
            <a:pPr indent="0" lvl="0" marL="2286000" rtl="0" algn="l">
              <a:lnSpc>
                <a:spcPct val="115000"/>
              </a:lnSpc>
              <a:spcBef>
                <a:spcPts val="1100"/>
              </a:spcBef>
              <a:spcAft>
                <a:spcPts val="0"/>
              </a:spcAft>
              <a:buNone/>
            </a:pPr>
            <a:r>
              <a:rPr lang="en" sz="1050">
                <a:solidFill>
                  <a:schemeClr val="dk1"/>
                </a:solidFill>
              </a:rPr>
              <a:t>	local path example:	</a:t>
            </a:r>
            <a:endParaRPr sz="1050">
              <a:solidFill>
                <a:schemeClr val="dk1"/>
              </a:solidFill>
            </a:endParaRPr>
          </a:p>
          <a:p>
            <a:pPr indent="0" lvl="0" marL="1828800" rtl="0" algn="l">
              <a:lnSpc>
                <a:spcPct val="115000"/>
              </a:lnSpc>
              <a:spcBef>
                <a:spcPts val="1100"/>
              </a:spcBef>
              <a:spcAft>
                <a:spcPts val="0"/>
              </a:spcAft>
              <a:buClr>
                <a:schemeClr val="dk1"/>
              </a:buClr>
              <a:buSzPts val="1100"/>
              <a:buFont typeface="Arial"/>
              <a:buNone/>
            </a:pPr>
            <a:r>
              <a:rPr lang="en" sz="1050">
                <a:solidFill>
                  <a:schemeClr val="dk1"/>
                </a:solidFill>
              </a:rPr>
              <a:t>		[</a:t>
            </a:r>
            <a:br>
              <a:rPr lang="en" sz="1050">
                <a:solidFill>
                  <a:schemeClr val="dk1"/>
                </a:solidFill>
              </a:rPr>
            </a:br>
            <a:r>
              <a:rPr lang="en" sz="1050">
                <a:solidFill>
                  <a:schemeClr val="dk1"/>
                </a:solidFill>
              </a:rPr>
              <a:t>			{‘label’: ‘cat’, ‘location’: ‘cats_n_dogs/cat/1.jpg’ },</a:t>
            </a:r>
            <a:br>
              <a:rPr lang="en" sz="1050">
                <a:solidFill>
                  <a:schemeClr val="dk1"/>
                </a:solidFill>
              </a:rPr>
            </a:br>
            <a:r>
              <a:rPr lang="en" sz="1050">
                <a:solidFill>
                  <a:schemeClr val="dk1"/>
                </a:solidFill>
              </a:rPr>
              <a:t>			{‘label’: ‘dog’, ‘location’: ‘cats_n_dogs/dog/2.jpg’}</a:t>
            </a:r>
            <a:br>
              <a:rPr lang="en" sz="1050">
                <a:solidFill>
                  <a:schemeClr val="dk1"/>
                </a:solidFill>
              </a:rPr>
            </a:br>
            <a:r>
              <a:rPr lang="en" sz="1050">
                <a:solidFill>
                  <a:schemeClr val="dk1"/>
                </a:solidFill>
              </a:rPr>
              <a:t>			…</a:t>
            </a:r>
            <a:br>
              <a:rPr lang="en" sz="1050">
                <a:solidFill>
                  <a:schemeClr val="dk1"/>
                </a:solidFill>
              </a:rPr>
            </a:br>
            <a:r>
              <a:rPr lang="en" sz="1050">
                <a:solidFill>
                  <a:schemeClr val="dk1"/>
                </a:solidFill>
              </a:rPr>
              <a:t>		]</a:t>
            </a:r>
            <a:endParaRPr sz="105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9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699" name="Google Shape;699;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0" name="Google Shape;700;p9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 from Disk - PIL</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can be read into memory using the </a:t>
            </a:r>
            <a:r>
              <a:rPr b="1" lang="en" sz="1200">
                <a:solidFill>
                  <a:schemeClr val="dk1"/>
                </a:solidFill>
              </a:rPr>
              <a:t>PIL </a:t>
            </a:r>
            <a:r>
              <a:rPr b="1" lang="en" sz="1200">
                <a:solidFill>
                  <a:srgbClr val="3367D6"/>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t>
            </a:r>
            <a:r>
              <a:rPr b="1" lang="en" sz="1200">
                <a:solidFill>
                  <a:schemeClr val="dk1"/>
                </a:solidFill>
              </a:rPr>
              <a:t>OpenCV</a:t>
            </a:r>
            <a:r>
              <a:rPr lang="en" sz="1200">
                <a:solidFill>
                  <a:schemeClr val="dk1"/>
                </a:solidFill>
              </a:rPr>
              <a:t> using </a:t>
            </a:r>
            <a:r>
              <a:rPr b="1" lang="en" sz="1200">
                <a:solidFill>
                  <a:srgbClr val="3D85C6"/>
                </a:solidFill>
              </a:rPr>
              <a:t>cv2.imread()</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01" name="Google Shape;701;p94"/>
          <p:cNvGraphicFramePr/>
          <p:nvPr/>
        </p:nvGraphicFramePr>
        <p:xfrm>
          <a:off x="1275400" y="2383400"/>
          <a:ext cx="3000000" cy="3000000"/>
        </p:xfrm>
        <a:graphic>
          <a:graphicData uri="http://schemas.openxmlformats.org/drawingml/2006/table">
            <a:tbl>
              <a:tblPr>
                <a:noFill/>
                <a:tableStyleId>{B5E19B2C-3485-4ACE-BECA-67D08FD26895}</a:tableStyleId>
              </a:tblPr>
              <a:tblGrid>
                <a:gridCol w="6655925"/>
              </a:tblGrid>
              <a:tr h="521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702" name="Google Shape;702;p94"/>
          <p:cNvGraphicFramePr/>
          <p:nvPr/>
        </p:nvGraphicFramePr>
        <p:xfrm>
          <a:off x="1244038" y="4049500"/>
          <a:ext cx="3000000" cy="3000000"/>
        </p:xfrm>
        <a:graphic>
          <a:graphicData uri="http://schemas.openxmlformats.org/drawingml/2006/table">
            <a:tbl>
              <a:tblPr>
                <a:noFill/>
                <a:tableStyleId>{B5E19B2C-3485-4ACE-BECA-67D08FD26895}</a:tableStyleId>
              </a:tblPr>
              <a:tblGrid>
                <a:gridCol w="6655925"/>
              </a:tblGrid>
              <a:tr h="521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08" name="Google Shape;708;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09" name="Google Shape;709;p9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Images from a Subdirectory - PIL</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You will have a large number of images that need to be read in. Let’s assume you want to read in all the images under some subdirectory (e.g., cats).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10" name="Google Shape;710;p95"/>
          <p:cNvGraphicFramePr/>
          <p:nvPr/>
        </p:nvGraphicFramePr>
        <p:xfrm>
          <a:off x="1275400" y="2481300"/>
          <a:ext cx="3000000" cy="3000000"/>
        </p:xfrm>
        <a:graphic>
          <a:graphicData uri="http://schemas.openxmlformats.org/drawingml/2006/table">
            <a:tbl>
              <a:tblPr>
                <a:noFill/>
                <a:tableStyleId>{B5E19B2C-3485-4ACE-BECA-67D08FD26895}</a:tableStyleId>
              </a:tblPr>
              <a:tblGrid>
                <a:gridCol w="6655925"/>
              </a:tblGrid>
              <a:tr h="19150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11" name="Google Shape;711;p95"/>
          <p:cNvSpPr txBox="1"/>
          <p:nvPr/>
        </p:nvSpPr>
        <p:spPr>
          <a:xfrm>
            <a:off x="632575" y="4718475"/>
            <a:ext cx="7869600" cy="391500"/>
          </a:xfrm>
          <a:prstGeom prst="rect">
            <a:avLst/>
          </a:prstGeom>
          <a:noFill/>
          <a:ln cap="flat" cmpd="sng" w="9525">
            <a:solidFill>
              <a:srgbClr val="0F9D5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0F9D58"/>
                </a:solidFill>
              </a:rPr>
              <a:t>Note, os.scandir()  was added in Python 3.5. If you are using Python 2.7 or an earlier version of Python 3, you can obtain a compatible version with pip install scandir.</a:t>
            </a:r>
            <a:endParaRPr sz="900">
              <a:solidFill>
                <a:srgbClr val="0F9D58"/>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9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17" name="Google Shape;717;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18" name="Google Shape;718;p9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Images from Directory Structure</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expand on the previous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19" name="Google Shape;719;p96"/>
          <p:cNvGraphicFramePr/>
          <p:nvPr/>
        </p:nvGraphicFramePr>
        <p:xfrm>
          <a:off x="1030650" y="1961675"/>
          <a:ext cx="3000000" cy="3000000"/>
        </p:xfrm>
        <a:graphic>
          <a:graphicData uri="http://schemas.openxmlformats.org/drawingml/2006/table">
            <a:tbl>
              <a:tblPr>
                <a:noFill/>
                <a:tableStyleId>{B5E19B2C-3485-4ACE-BECA-67D08FD26895}</a:tableStyleId>
              </a:tblPr>
              <a:tblGrid>
                <a:gridCol w="6900675"/>
              </a:tblGrid>
              <a:tr h="310477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20" name="Google Shape;720;p96"/>
          <p:cNvSpPr/>
          <p:nvPr/>
        </p:nvSpPr>
        <p:spPr>
          <a:xfrm>
            <a:off x="488580" y="4613050"/>
            <a:ext cx="977700" cy="11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6"/>
          <p:cNvSpPr/>
          <p:nvPr/>
        </p:nvSpPr>
        <p:spPr>
          <a:xfrm>
            <a:off x="480600" y="4027425"/>
            <a:ext cx="1466400" cy="112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9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27" name="Google Shape;727;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28" name="Google Shape;728;p9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Remote Images - PIL</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try an example where the location of the image is remote (not local) and </a:t>
            </a:r>
            <a:r>
              <a:rPr b="1" lang="en" sz="1200">
                <a:solidFill>
                  <a:srgbClr val="3D85C6"/>
                </a:solidFill>
              </a:rPr>
              <a:t>specified by an URL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will need to </a:t>
            </a:r>
            <a:r>
              <a:rPr b="1" lang="en" sz="1200">
                <a:solidFill>
                  <a:srgbClr val="3D85C6"/>
                </a:solidFill>
              </a:rPr>
              <a:t>make an HTTP request for the contents of the resource (image) </a:t>
            </a:r>
            <a:r>
              <a:rPr lang="en" sz="1200">
                <a:solidFill>
                  <a:schemeClr val="dk1"/>
                </a:solidFill>
              </a:rPr>
              <a:t>specified by the URL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Then </a:t>
            </a:r>
            <a:r>
              <a:rPr b="1" lang="en" sz="1200">
                <a:solidFill>
                  <a:srgbClr val="3D85C6"/>
                </a:solidFill>
              </a:rPr>
              <a:t>decode the response into a binary byte stream</a:t>
            </a:r>
            <a:r>
              <a:rPr lang="en" sz="1200">
                <a:solidFill>
                  <a:schemeClr val="dk1"/>
                </a:solidFill>
              </a:rPr>
              <a:t>.</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29" name="Google Shape;729;p97"/>
          <p:cNvGraphicFramePr/>
          <p:nvPr/>
        </p:nvGraphicFramePr>
        <p:xfrm>
          <a:off x="1076650" y="2345725"/>
          <a:ext cx="3000000" cy="3000000"/>
        </p:xfrm>
        <a:graphic>
          <a:graphicData uri="http://schemas.openxmlformats.org/drawingml/2006/table">
            <a:tbl>
              <a:tblPr>
                <a:noFill/>
                <a:tableStyleId>{B5E19B2C-3485-4ACE-BECA-67D08FD26895}</a:tableStyleId>
              </a:tblPr>
              <a:tblGrid>
                <a:gridCol w="6900675"/>
              </a:tblGrid>
              <a:tr h="18697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9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35" name="Google Shape;735;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36" name="Google Shape;736;p9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Reading Remote Images - OpenCV</a:t>
            </a:r>
            <a:endParaRPr b="1" sz="1200">
              <a:solidFill>
                <a:schemeClr val="dk1"/>
              </a:solidFill>
            </a:endParaRPr>
          </a:p>
          <a:p>
            <a:pPr indent="0" lvl="0" marL="0" rtl="0" algn="ctr">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Let’s try an example where the location of the image is remote (not local) and </a:t>
            </a:r>
            <a:r>
              <a:rPr b="1" lang="en" sz="1200">
                <a:solidFill>
                  <a:srgbClr val="3D85C6"/>
                </a:solidFill>
              </a:rPr>
              <a:t>specified by an URL</a:t>
            </a:r>
            <a:r>
              <a:rPr lang="en" sz="1200">
                <a:solidFill>
                  <a:schemeClr val="dk1"/>
                </a:solidFill>
              </a:rPr>
              <a:t> in </a:t>
            </a:r>
            <a:r>
              <a:rPr b="1" lang="en" sz="1200">
                <a:solidFill>
                  <a:schemeClr val="dk1"/>
                </a:solidFill>
              </a:rPr>
              <a:t>OpenCV</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37" name="Google Shape;737;p98"/>
          <p:cNvGraphicFramePr/>
          <p:nvPr/>
        </p:nvGraphicFramePr>
        <p:xfrm>
          <a:off x="1046525" y="2300550"/>
          <a:ext cx="3000000" cy="3000000"/>
        </p:xfrm>
        <a:graphic>
          <a:graphicData uri="http://schemas.openxmlformats.org/drawingml/2006/table">
            <a:tbl>
              <a:tblPr>
                <a:noFill/>
                <a:tableStyleId>{B5E19B2C-3485-4ACE-BECA-67D08FD26895}</a:tableStyleId>
              </a:tblPr>
              <a:tblGrid>
                <a:gridCol w="6900675"/>
              </a:tblGrid>
              <a:tr h="14706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99"/>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43" name="Google Shape;743;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4" name="Google Shape;744;p99"/>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a:t>
            </a:r>
            <a:r>
              <a:rPr b="1" lang="en" sz="1200">
                <a:solidFill>
                  <a:schemeClr val="dk1"/>
                </a:solidFill>
              </a:rPr>
              <a:t>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need to </a:t>
            </a:r>
            <a:r>
              <a:rPr b="1" lang="en" sz="1200">
                <a:solidFill>
                  <a:srgbClr val="3D85C6"/>
                </a:solidFill>
              </a:rPr>
              <a:t>set the number of channels to match the input shape of your neural network</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number of channels is the number of color planes in your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200">
                <a:solidFill>
                  <a:srgbClr val="3D85C6"/>
                </a:solidFill>
              </a:rPr>
              <a:t>Grayscale image will have one color channel</a:t>
            </a:r>
            <a:r>
              <a:rPr lang="en" sz="1200">
                <a:solidFill>
                  <a:schemeClr val="dk1"/>
                </a:solidFill>
              </a:rPr>
              <a:t>.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200">
                <a:solidFill>
                  <a:srgbClr val="3D85C6"/>
                </a:solidFill>
              </a:rPr>
              <a:t>RGB color image will have three color channels</a:t>
            </a:r>
            <a:r>
              <a:rPr lang="en" sz="1200">
                <a:solidFill>
                  <a:schemeClr val="dk1"/>
                </a:solidFill>
              </a:rPr>
              <a:t>, one for each of Red, Green and Blue.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745" name="Google Shape;745;p99"/>
          <p:cNvPicPr preferRelativeResize="0"/>
          <p:nvPr/>
        </p:nvPicPr>
        <p:blipFill>
          <a:blip r:embed="rId4">
            <a:alphaModFix/>
          </a:blip>
          <a:stretch>
            <a:fillRect/>
          </a:stretch>
        </p:blipFill>
        <p:spPr>
          <a:xfrm>
            <a:off x="2292563" y="2737400"/>
            <a:ext cx="4621625" cy="23383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0"/>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51" name="Google Shape;751;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2" name="Google Shape;752;p100"/>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RGBA images</a:t>
            </a:r>
            <a:r>
              <a:rPr b="1" lang="en" sz="1200">
                <a:solidFill>
                  <a:schemeClr val="dk1"/>
                </a:solidFill>
              </a:rPr>
              <a:t> </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3367D6"/>
                </a:solidFill>
              </a:rPr>
              <a:t>Image.open()</a:t>
            </a:r>
            <a:r>
              <a:rPr lang="en" sz="1200">
                <a:solidFill>
                  <a:schemeClr val="dk1"/>
                </a:solidFill>
              </a:rPr>
              <a:t> method will read in the image according to the number of channels in the image stored on disk.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Grayscale image, it will read it in as a single channel,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RGB it will read it in as three channels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RGBA (+alpha channel), it will read it in as 4 channels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D85C6"/>
                </a:solidFill>
              </a:rPr>
              <a:t>In general when working with RGBA images, the alpha channel can be dropped. </a:t>
            </a:r>
            <a:endParaRPr b="1" sz="1200">
              <a:solidFill>
                <a:srgbClr val="3D85C6"/>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i="1" lang="en" sz="1200">
                <a:solidFill>
                  <a:schemeClr val="dk1"/>
                </a:solidFill>
              </a:rPr>
              <a:t>It is a mask for setting the transparency of each pixel in the image, and therefore does not </a:t>
            </a:r>
            <a:endParaRPr i="1"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i="1" lang="en" sz="1200">
                <a:solidFill>
                  <a:schemeClr val="dk1"/>
                </a:solidFill>
              </a:rPr>
              <a:t>contain information that would otherwise contribute to the recognition of the image.</a:t>
            </a:r>
            <a:endParaRPr i="1" sz="1200">
              <a:solidFill>
                <a:schemeClr val="dk1"/>
              </a:solidFill>
            </a:endParaRPr>
          </a:p>
          <a:p>
            <a:pPr indent="0" lvl="0" marL="45720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0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58" name="Google Shape;758;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59" name="Google Shape;759;p10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 - PIL</a:t>
            </a:r>
            <a:endParaRPr b="1"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rPr>
              <a:t>If the neural network takes grayscale images (single channel), we want to convert to grayscale; or if the neural network takes RGB images (three channel), we want to convert to RGB. The </a:t>
            </a:r>
            <a:r>
              <a:rPr b="1" lang="en" sz="1200">
                <a:solidFill>
                  <a:srgbClr val="3367D6"/>
                </a:solidFill>
              </a:rPr>
              <a:t>convert()</a:t>
            </a:r>
            <a:r>
              <a:rPr lang="en" sz="1200">
                <a:solidFill>
                  <a:srgbClr val="3367D6"/>
                </a:solidFill>
              </a:rPr>
              <a:t> </a:t>
            </a:r>
            <a:r>
              <a:rPr lang="en" sz="1200">
                <a:solidFill>
                  <a:schemeClr val="dk1"/>
                </a:solidFill>
              </a:rPr>
              <a:t>method will do channel conversion. A parameter value of ‘L’ will convert to single channel (grayscale) and ‘RGB’ to three channels (RGB color).</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60" name="Google Shape;760;p101"/>
          <p:cNvGraphicFramePr/>
          <p:nvPr/>
        </p:nvGraphicFramePr>
        <p:xfrm>
          <a:off x="1076663" y="2014375"/>
          <a:ext cx="3000000" cy="3000000"/>
        </p:xfrm>
        <a:graphic>
          <a:graphicData uri="http://schemas.openxmlformats.org/drawingml/2006/table">
            <a:tbl>
              <a:tblPr>
                <a:noFill/>
                <a:tableStyleId>{B5E19B2C-3485-4ACE-BECA-67D08FD26895}</a:tableStyleId>
              </a:tblPr>
              <a:tblGrid>
                <a:gridCol w="6900675"/>
              </a:tblGrid>
              <a:tr h="1869750">
                <a:tc>
                  <a:txBody>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loadImages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subdir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channels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get list of all files in subdirectory cats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files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scandir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subdir</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read each image in and append the in-memory image to a list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file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files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open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path</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convert to grayscale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if</a:t>
                      </a:r>
                      <a:r>
                        <a:rPr lang="en" sz="900">
                          <a:solidFill>
                            <a:schemeClr val="dk1"/>
                          </a:solidFill>
                          <a:latin typeface="Consolas"/>
                          <a:ea typeface="Consolas"/>
                          <a:cs typeface="Consolas"/>
                          <a:sym typeface="Consolas"/>
                        </a:rPr>
                        <a:t> channels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convert</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'L'</a:t>
                      </a:r>
                      <a:r>
                        <a:rPr lang="en" sz="900">
                          <a:solidFill>
                            <a:srgbClr val="616161"/>
                          </a:solidFill>
                          <a:latin typeface="Consolas"/>
                          <a:ea typeface="Consolas"/>
                          <a:cs typeface="Consolas"/>
                          <a:sym typeface="Consolas"/>
                        </a:rPr>
                        <a:t>)</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convert to RGB color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else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image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convert</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'RGB'</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images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image</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images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loadImages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61" name="Google Shape;761;p101"/>
          <p:cNvSpPr/>
          <p:nvPr/>
        </p:nvSpPr>
        <p:spPr>
          <a:xfrm>
            <a:off x="266700" y="3498500"/>
            <a:ext cx="1558800" cy="792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Built-in Datasets</a:t>
            </a:r>
            <a:endParaRPr>
              <a:solidFill>
                <a:srgbClr val="38761D"/>
              </a:solidFill>
            </a:endParaRPr>
          </a:p>
        </p:txBody>
      </p:sp>
      <p:pic>
        <p:nvPicPr>
          <p:cNvPr id="118" name="Google Shape;118;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 name="Google Shape;119;p21"/>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Build Model for MNIST</a:t>
            </a:r>
            <a:br>
              <a:rPr b="1" lang="en" sz="1200">
                <a:solidFill>
                  <a:schemeClr val="dk1"/>
                </a:solidFill>
              </a:rPr>
            </a:br>
            <a:endParaRPr sz="1100">
              <a:solidFill>
                <a:schemeClr val="dk1"/>
              </a:solidFill>
            </a:endParaRPr>
          </a:p>
          <a:p>
            <a:pPr indent="0" lvl="0" marL="0" rtl="0" algn="l">
              <a:lnSpc>
                <a:spcPct val="115000"/>
              </a:lnSpc>
              <a:spcBef>
                <a:spcPts val="400"/>
              </a:spcBef>
              <a:spcAft>
                <a:spcPts val="0"/>
              </a:spcAft>
              <a:buNone/>
            </a:pPr>
            <a:r>
              <a:rPr lang="en" sz="1100">
                <a:solidFill>
                  <a:schemeClr val="dk1"/>
                </a:solidFill>
              </a:rPr>
              <a:t>In the code example below, we start by flattening the image input 28 x 28 into a 1D vector using the layer </a:t>
            </a:r>
            <a:r>
              <a:rPr b="1" lang="en" sz="1100">
                <a:solidFill>
                  <a:schemeClr val="dk1"/>
                </a:solidFill>
              </a:rPr>
              <a:t>Flatten()</a:t>
            </a:r>
            <a:r>
              <a:rPr lang="en" sz="1100">
                <a:solidFill>
                  <a:schemeClr val="dk1"/>
                </a:solidFill>
              </a:rPr>
              <a:t>, which is then followed by two hidden</a:t>
            </a:r>
            <a:r>
              <a:rPr lang="en" sz="1100">
                <a:solidFill>
                  <a:srgbClr val="3367D6"/>
                </a:solidFill>
              </a:rPr>
              <a:t> </a:t>
            </a:r>
            <a:r>
              <a:rPr b="1" lang="en" sz="1100"/>
              <a:t>Dense()</a:t>
            </a:r>
            <a:r>
              <a:rPr lang="en" sz="1100">
                <a:solidFill>
                  <a:srgbClr val="3D85C6"/>
                </a:solidFill>
              </a:rPr>
              <a:t> </a:t>
            </a:r>
            <a:r>
              <a:rPr lang="en" sz="1100">
                <a:solidFill>
                  <a:schemeClr val="dk1"/>
                </a:solidFill>
              </a:rPr>
              <a:t>layers of 512 nodes each, each using the convention of a </a:t>
            </a:r>
            <a:r>
              <a:rPr b="1" lang="en" sz="1100"/>
              <a:t>‘relu’</a:t>
            </a:r>
            <a:r>
              <a:rPr lang="en" sz="1100">
                <a:solidFill>
                  <a:schemeClr val="dk1"/>
                </a:solidFill>
              </a:rPr>
              <a:t> activation function, and finally the output layer is a</a:t>
            </a:r>
            <a:r>
              <a:rPr lang="en" sz="1100">
                <a:solidFill>
                  <a:srgbClr val="3367D6"/>
                </a:solidFill>
              </a:rPr>
              <a:t> </a:t>
            </a:r>
            <a:r>
              <a:rPr b="1" lang="en" sz="1100"/>
              <a:t>Dense()</a:t>
            </a:r>
            <a:r>
              <a:rPr lang="en" sz="1100">
                <a:solidFill>
                  <a:srgbClr val="3D85C6"/>
                </a:solidFill>
              </a:rPr>
              <a:t> </a:t>
            </a:r>
            <a:r>
              <a:rPr lang="en" sz="1100">
                <a:solidFill>
                  <a:schemeClr val="dk1"/>
                </a:solidFill>
              </a:rPr>
              <a:t>layer with ten nodes, one for each digit. Since this is a multi-class classifier, the activation function for the output layer is a </a:t>
            </a:r>
            <a:r>
              <a:rPr b="1" lang="en" sz="1100"/>
              <a:t>‘softmax’</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compile the model for the convention for multi-class classifiers using </a:t>
            </a:r>
            <a:r>
              <a:rPr b="1" lang="en" sz="1100"/>
              <a:t>‘categorical_crossentropy’ </a:t>
            </a:r>
            <a:r>
              <a:rPr lang="en" sz="1100">
                <a:solidFill>
                  <a:schemeClr val="dk1"/>
                </a:solidFill>
              </a:rPr>
              <a:t>for the loss and </a:t>
            </a:r>
            <a:r>
              <a:rPr b="1" lang="en" sz="1100"/>
              <a:t>‘adam’ </a:t>
            </a:r>
            <a:r>
              <a:rPr lang="en" sz="1100">
                <a:solidFill>
                  <a:schemeClr val="dk1"/>
                </a:solidFill>
              </a:rPr>
              <a:t>for the optimizer.</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120" name="Google Shape;120;p21"/>
          <p:cNvGraphicFramePr/>
          <p:nvPr/>
        </p:nvGraphicFramePr>
        <p:xfrm>
          <a:off x="1316725" y="2931900"/>
          <a:ext cx="3000000" cy="3000000"/>
        </p:xfrm>
        <a:graphic>
          <a:graphicData uri="http://schemas.openxmlformats.org/drawingml/2006/table">
            <a:tbl>
              <a:tblPr>
                <a:noFill/>
                <a:tableStyleId>{B5E19B2C-3485-4ACE-BECA-67D08FD26895}</a:tableStyleId>
              </a:tblPr>
              <a:tblGrid>
                <a:gridCol w="63467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2"/>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Reading Images</a:t>
            </a:r>
            <a:endParaRPr>
              <a:solidFill>
                <a:srgbClr val="38761D"/>
              </a:solidFill>
            </a:endParaRPr>
          </a:p>
        </p:txBody>
      </p:sp>
      <p:pic>
        <p:nvPicPr>
          <p:cNvPr id="767" name="Google Shape;767;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8" name="Google Shape;768;p102"/>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Channel Conversion - OpenCV</a:t>
            </a:r>
            <a:endParaRPr b="1" sz="1200">
              <a:solidFill>
                <a:schemeClr val="dk1"/>
              </a:solidFill>
            </a:endParaRPr>
          </a:p>
          <a:p>
            <a:pPr indent="0" lvl="0" marL="0" rtl="0" algn="l">
              <a:lnSpc>
                <a:spcPct val="115000"/>
              </a:lnSpc>
              <a:spcBef>
                <a:spcPts val="400"/>
              </a:spcBef>
              <a:spcAft>
                <a:spcPts val="0"/>
              </a:spcAft>
              <a:buNone/>
            </a:pPr>
            <a:r>
              <a:rPr lang="en" sz="1200">
                <a:solidFill>
                  <a:schemeClr val="dk1"/>
                </a:solidFill>
              </a:rPr>
              <a:t>Another advantage of OpenCV over PIL is that you can do the channel conversion at the time of reading in the image, instead of a second step. By default, </a:t>
            </a:r>
            <a:r>
              <a:rPr b="1" lang="en" sz="1200">
                <a:solidFill>
                  <a:srgbClr val="3367D6"/>
                </a:solidFill>
              </a:rPr>
              <a:t>cv2.imread()</a:t>
            </a:r>
            <a:r>
              <a:rPr lang="en" sz="1200">
                <a:solidFill>
                  <a:schemeClr val="dk1"/>
                </a:solidFill>
              </a:rPr>
              <a:t> will convert the image to a three channel RGB image. You can specify a second parameter that indicates which channel conversion to use.</a:t>
            </a:r>
            <a:endParaRPr sz="1200">
              <a:solidFill>
                <a:schemeClr val="dk1"/>
              </a:solidFill>
            </a:endParaRPr>
          </a:p>
          <a:p>
            <a:pPr indent="0" lvl="0" marL="0" rtl="0" algn="ctr">
              <a:lnSpc>
                <a:spcPct val="115000"/>
              </a:lnSpc>
              <a:spcBef>
                <a:spcPts val="14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69" name="Google Shape;769;p102"/>
          <p:cNvGraphicFramePr/>
          <p:nvPr/>
        </p:nvGraphicFramePr>
        <p:xfrm>
          <a:off x="1076650" y="2157450"/>
          <a:ext cx="3000000" cy="3000000"/>
        </p:xfrm>
        <a:graphic>
          <a:graphicData uri="http://schemas.openxmlformats.org/drawingml/2006/table">
            <a:tbl>
              <a:tblPr>
                <a:noFill/>
                <a:tableStyleId>{B5E19B2C-3485-4ACE-BECA-67D08FD26895}</a:tableStyleId>
              </a:tblPr>
              <a:tblGrid>
                <a:gridCol w="6900675"/>
              </a:tblGrid>
              <a:tr h="111667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03"/>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a:t>
            </a:r>
            <a:r>
              <a:rPr lang="en">
                <a:solidFill>
                  <a:srgbClr val="38761D"/>
                </a:solidFill>
              </a:rPr>
              <a:t> Images</a:t>
            </a:r>
            <a:endParaRPr>
              <a:solidFill>
                <a:srgbClr val="38761D"/>
              </a:solidFill>
            </a:endParaRPr>
          </a:p>
        </p:txBody>
      </p:sp>
      <p:pic>
        <p:nvPicPr>
          <p:cNvPr id="775" name="Google Shape;775;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6" name="Google Shape;776;p103"/>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need to resize each image to fit the shape of the input shape of the neural network.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example, if the input shape is (128, 128, 3), then we want to resize the height and width of each image to (128, 128). The </a:t>
            </a:r>
            <a:r>
              <a:rPr b="1" lang="en" sz="1200">
                <a:solidFill>
                  <a:srgbClr val="3367D6"/>
                </a:solidFill>
              </a:rPr>
              <a:t>resize()</a:t>
            </a:r>
            <a:r>
              <a:rPr lang="en" sz="1200">
                <a:solidFill>
                  <a:srgbClr val="0D904F"/>
                </a:solidFill>
                <a:latin typeface="Consolas"/>
                <a:ea typeface="Consolas"/>
                <a:cs typeface="Consolas"/>
                <a:sym typeface="Consolas"/>
              </a:rPr>
              <a:t> </a:t>
            </a:r>
            <a:r>
              <a:rPr lang="en" sz="1200">
                <a:solidFill>
                  <a:schemeClr val="dk1"/>
                </a:solidFill>
              </a:rPr>
              <a:t>method will do the resizing.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most cases, you will be downsizing (i.e., downsampling) each image. For example, an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4"/>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 Images</a:t>
            </a:r>
            <a:endParaRPr>
              <a:solidFill>
                <a:srgbClr val="38761D"/>
              </a:solidFill>
            </a:endParaRPr>
          </a:p>
        </p:txBody>
      </p:sp>
      <p:pic>
        <p:nvPicPr>
          <p:cNvPr id="782" name="Google Shape;782;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3" name="Google Shape;783;p104"/>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 - PIL</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rgbClr val="222222"/>
                </a:solidFill>
                <a:highlight>
                  <a:srgbClr val="FFFFFF"/>
                </a:highlight>
                <a:latin typeface="Roboto"/>
                <a:ea typeface="Roboto"/>
                <a:cs typeface="Roboto"/>
                <a:sym typeface="Roboto"/>
              </a:rPr>
              <a:t>When the image is downsized, some resolution (details) will be lost. To minimize the effect when downsizing, it is a common practice to use the </a:t>
            </a:r>
            <a:r>
              <a:rPr b="1" lang="en" sz="1100">
                <a:solidFill>
                  <a:srgbClr val="3D85C6"/>
                </a:solidFill>
                <a:highlight>
                  <a:srgbClr val="FFFFFF"/>
                </a:highlight>
                <a:latin typeface="Roboto"/>
                <a:ea typeface="Roboto"/>
                <a:cs typeface="Roboto"/>
                <a:sym typeface="Roboto"/>
              </a:rPr>
              <a:t>anti-aliasing algorithm</a:t>
            </a:r>
            <a:r>
              <a:rPr lang="en" sz="1100">
                <a:solidFill>
                  <a:srgbClr val="222222"/>
                </a:solidFill>
                <a:highlight>
                  <a:srgbClr val="FFFFFF"/>
                </a:highlight>
                <a:latin typeface="Roboto"/>
                <a:ea typeface="Roboto"/>
                <a:cs typeface="Roboto"/>
                <a:sym typeface="Roboto"/>
              </a:rPr>
              <a:t> in </a:t>
            </a:r>
            <a:r>
              <a:rPr b="1" lang="en" sz="1100">
                <a:solidFill>
                  <a:srgbClr val="222222"/>
                </a:solidFill>
                <a:highlight>
                  <a:srgbClr val="FFFFFF"/>
                </a:highlight>
                <a:latin typeface="Roboto"/>
                <a:ea typeface="Roboto"/>
                <a:cs typeface="Roboto"/>
                <a:sym typeface="Roboto"/>
              </a:rPr>
              <a:t>PIL</a:t>
            </a:r>
            <a:r>
              <a:rPr lang="en" sz="11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84" name="Google Shape;784;p104"/>
          <p:cNvGraphicFramePr/>
          <p:nvPr/>
        </p:nvGraphicFramePr>
        <p:xfrm>
          <a:off x="1076663" y="1843375"/>
          <a:ext cx="3000000" cy="3000000"/>
        </p:xfrm>
        <a:graphic>
          <a:graphicData uri="http://schemas.openxmlformats.org/drawingml/2006/table">
            <a:tbl>
              <a:tblPr>
                <a:noFill/>
                <a:tableStyleId>{B5E19B2C-3485-4ACE-BECA-67D08FD26895}</a:tableStyleId>
              </a:tblPr>
              <a:tblGrid>
                <a:gridCol w="6900675"/>
              </a:tblGrid>
              <a:tr h="308217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shape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resize the image to the target input shape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ANTIALIAS</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all the PIL images to numpy arrays in a single invocation</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asarray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128</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
        <p:nvSpPr>
          <p:cNvPr id="785" name="Google Shape;785;p104"/>
          <p:cNvSpPr/>
          <p:nvPr/>
        </p:nvSpPr>
        <p:spPr>
          <a:xfrm>
            <a:off x="316300" y="4048225"/>
            <a:ext cx="1558800" cy="150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5"/>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Resizing Images</a:t>
            </a:r>
            <a:endParaRPr>
              <a:solidFill>
                <a:srgbClr val="38761D"/>
              </a:solidFill>
            </a:endParaRPr>
          </a:p>
        </p:txBody>
      </p:sp>
      <p:pic>
        <p:nvPicPr>
          <p:cNvPr id="791" name="Google Shape;791;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2" name="Google Shape;792;p105"/>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Resizing Images - OpenCV</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are resized using the</a:t>
            </a:r>
            <a:r>
              <a:rPr lang="en" sz="1200">
                <a:solidFill>
                  <a:srgbClr val="3367D6"/>
                </a:solidFill>
              </a:rPr>
              <a:t> </a:t>
            </a:r>
            <a:r>
              <a:rPr b="1" lang="en" sz="1200">
                <a:solidFill>
                  <a:srgbClr val="3367D6"/>
                </a:solidFill>
              </a:rPr>
              <a:t>cv2.resize()</a:t>
            </a:r>
            <a:r>
              <a:rPr b="1" lang="en" sz="1200">
                <a:solidFill>
                  <a:schemeClr val="dk1"/>
                </a:solidFill>
              </a:rPr>
              <a:t> </a:t>
            </a:r>
            <a:r>
              <a:rPr lang="en" sz="1200">
                <a:solidFill>
                  <a:schemeClr val="dk1"/>
                </a:solidFill>
              </a:rPr>
              <a:t>method. The second parameter is a tuple of the height and width to resize the image to. The optional (keyword) third parameter is the interpolation algorithm to use when resizing.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in most cases you will be downsampling, the common practice is to use the </a:t>
            </a:r>
            <a:r>
              <a:rPr b="1" lang="en" sz="1200">
                <a:solidFill>
                  <a:srgbClr val="3367D6"/>
                </a:solidFill>
              </a:rPr>
              <a:t>cv2.INTER_AREA</a:t>
            </a:r>
            <a:r>
              <a:rPr lang="en" sz="1200">
                <a:solidFill>
                  <a:schemeClr val="dk1"/>
                </a:solidFill>
              </a:rPr>
              <a:t> algorithm for best results in preserving information and minimizing artifacts when downsampling an image.</a:t>
            </a:r>
            <a:endParaRPr sz="1200">
              <a:solidFill>
                <a:schemeClr val="dk1"/>
              </a:solidFill>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793" name="Google Shape;793;p105"/>
          <p:cNvGraphicFramePr/>
          <p:nvPr/>
        </p:nvGraphicFramePr>
        <p:xfrm>
          <a:off x="1153025" y="2652550"/>
          <a:ext cx="3000000" cy="3000000"/>
        </p:xfrm>
        <a:graphic>
          <a:graphicData uri="http://schemas.openxmlformats.org/drawingml/2006/table">
            <a:tbl>
              <a:tblPr>
                <a:noFill/>
                <a:tableStyleId>{B5E19B2C-3485-4ACE-BECA-67D08FD26895}</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06"/>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799" name="Google Shape;799;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800" name="Google Shape;800;p106"/>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Saving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can save both the model and the trained parameters (i.e., weights and biases). The model and weights can be saved separately or together.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3367D6"/>
                </a:solidFill>
              </a:rPr>
              <a:t>save()</a:t>
            </a:r>
            <a:r>
              <a:rPr lang="en" sz="1200">
                <a:solidFill>
                  <a:schemeClr val="dk1"/>
                </a:solidFill>
              </a:rPr>
              <a:t> method will save both the weights/biases and the model to a specified folder in Tensorflow SavedModel format.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01" name="Google Shape;801;p106"/>
          <p:cNvGraphicFramePr/>
          <p:nvPr/>
        </p:nvGraphicFramePr>
        <p:xfrm>
          <a:off x="1153025" y="2652550"/>
          <a:ext cx="3000000" cy="3000000"/>
        </p:xfrm>
        <a:graphic>
          <a:graphicData uri="http://schemas.openxmlformats.org/drawingml/2006/table">
            <a:tbl>
              <a:tblPr>
                <a:noFill/>
                <a:tableStyleId>{B5E19B2C-3485-4ACE-BECA-67D08FD26895}</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a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and trained weights and biases.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07"/>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807" name="Google Shape;807;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8" name="Google Shape;808;p107"/>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Saving -  Weights Only</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trained weights/biases and the model can be saved separately. The </a:t>
            </a:r>
            <a:r>
              <a:rPr b="1" lang="en" sz="1200">
                <a:solidFill>
                  <a:srgbClr val="3D85C6"/>
                </a:solidFill>
              </a:rPr>
              <a:t>save_weights()</a:t>
            </a:r>
            <a:r>
              <a:rPr lang="en" sz="1200">
                <a:solidFill>
                  <a:schemeClr val="dk1"/>
                </a:solidFill>
              </a:rPr>
              <a:t> method will save the model’s parameters only to the specified folder in </a:t>
            </a:r>
            <a:r>
              <a:rPr b="1" lang="en" sz="1200">
                <a:solidFill>
                  <a:schemeClr val="dk1"/>
                </a:solidFill>
              </a:rPr>
              <a:t>Tensorflow Checkpoint format</a:t>
            </a:r>
            <a:r>
              <a:rPr lang="en" sz="1200">
                <a:solidFill>
                  <a:schemeClr val="dk1"/>
                </a:solidFill>
              </a:rPr>
              <a:t>.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09" name="Google Shape;809;p107"/>
          <p:cNvGraphicFramePr/>
          <p:nvPr/>
        </p:nvGraphicFramePr>
        <p:xfrm>
          <a:off x="1153025" y="2652550"/>
          <a:ext cx="3000000" cy="3000000"/>
        </p:xfrm>
        <a:graphic>
          <a:graphicData uri="http://schemas.openxmlformats.org/drawingml/2006/table">
            <a:tbl>
              <a:tblPr>
                <a:noFill/>
                <a:tableStyleId>{B5E19B2C-3485-4ACE-BECA-67D08FD26895}</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a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trained weights and biases only.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'myweights'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8"/>
          <p:cNvSpPr txBox="1"/>
          <p:nvPr>
            <p:ph idx="1" type="subTitle"/>
          </p:nvPr>
        </p:nvSpPr>
        <p:spPr>
          <a:xfrm>
            <a:off x="266700" y="11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Save/Restore Models</a:t>
            </a:r>
            <a:endParaRPr>
              <a:solidFill>
                <a:srgbClr val="38761D"/>
              </a:solidFill>
            </a:endParaRPr>
          </a:p>
        </p:txBody>
      </p:sp>
      <p:pic>
        <p:nvPicPr>
          <p:cNvPr id="815" name="Google Shape;815;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6" name="Google Shape;816;p108"/>
          <p:cNvSpPr txBox="1"/>
          <p:nvPr/>
        </p:nvSpPr>
        <p:spPr>
          <a:xfrm>
            <a:off x="388075" y="6678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1200">
                <a:solidFill>
                  <a:schemeClr val="dk1"/>
                </a:solidFill>
              </a:rPr>
              <a:t>Model Restoring</a:t>
            </a:r>
            <a:endParaRPr b="1"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can restore a model architecture and/or the model parameters (i.e., weights and biases).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Restoring a model architecture is generally done for loading a pre-built model,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While loading both the model architecture and model parameters is generally done for transfer learning.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817" name="Google Shape;817;p108"/>
          <p:cNvGraphicFramePr/>
          <p:nvPr/>
        </p:nvGraphicFramePr>
        <p:xfrm>
          <a:off x="964750" y="2253425"/>
          <a:ext cx="3000000" cy="3000000"/>
        </p:xfrm>
        <a:graphic>
          <a:graphicData uri="http://schemas.openxmlformats.org/drawingml/2006/table">
            <a:tbl>
              <a:tblPr>
                <a:noFill/>
                <a:tableStyleId>{B5E19B2C-3485-4ACE-BECA-67D08FD26895}</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a pre-trained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818" name="Google Shape;818;p108"/>
          <p:cNvGraphicFramePr/>
          <p:nvPr/>
        </p:nvGraphicFramePr>
        <p:xfrm>
          <a:off x="964750" y="3671000"/>
          <a:ext cx="3000000" cy="3000000"/>
        </p:xfrm>
        <a:graphic>
          <a:graphicData uri="http://schemas.openxmlformats.org/drawingml/2006/table">
            <a:tbl>
              <a:tblPr>
                <a:noFill/>
                <a:tableStyleId>{B5E19B2C-3485-4ACE-BECA-67D08FD26895}</a:tableStyleId>
              </a:tblPr>
              <a:tblGrid>
                <a:gridCol w="6900675"/>
              </a:tblGrid>
              <a:tr h="4841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tensorflow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load_weights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a pre-built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load_model</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load pre-trained weights for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'myweights'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0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Foundation - Code Lab #3</a:t>
            </a:r>
            <a:endParaRPr>
              <a:solidFill>
                <a:srgbClr val="38761D"/>
              </a:solidFill>
            </a:endParaRPr>
          </a:p>
        </p:txBody>
      </p:sp>
      <p:pic>
        <p:nvPicPr>
          <p:cNvPr id="824" name="Google Shape;824;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5" name="Google Shape;825;p10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Training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rPr>
              <a:t>Deep Learning by Design - Chapter 3</a:t>
            </a:r>
            <a:r>
              <a:rPr lang="en" sz="1000">
                <a:solidFill>
                  <a:srgbClr val="337AB7"/>
                </a:solidFill>
                <a:highlight>
                  <a:srgbClr val="FAFAFA"/>
                </a:highlight>
                <a:uFill>
                  <a:noFill/>
                </a:uFill>
                <a:hlinkClick r:id="rId4"/>
              </a:rPr>
              <a:t> - Codelab 1.ipynb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